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59"/>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Lst>
  <p:sldSz cx="18288000" cy="10287000"/>
  <p:notesSz cx="6858000" cy="9144000"/>
  <p:embeddedFontLst>
    <p:embeddedFont>
      <p:font typeface="Cormorant Garamond Bold Italics" charset="1" panose="00000800000000000000"/>
      <p:regular r:id="rId56"/>
    </p:embeddedFont>
    <p:embeddedFont>
      <p:font typeface="Quicksand" charset="1" panose="00000000000000000000"/>
      <p:regular r:id="rId57"/>
    </p:embeddedFont>
    <p:embeddedFont>
      <p:font typeface="Canva Sans" charset="1" panose="020B0503030501040103"/>
      <p:regular r:id="rId58"/>
    </p:embeddedFont>
    <p:embeddedFont>
      <p:font typeface="Quicksand Bold" charset="1" panose="00000000000000000000"/>
      <p:regular r:id="rId62"/>
    </p:embeddedFont>
    <p:embeddedFont>
      <p:font typeface="Arimo" charset="1" panose="020B0604020202020204"/>
      <p:regular r:id="rId74"/>
    </p:embeddedFont>
    <p:embeddedFont>
      <p:font typeface="Canva Sans Bold" charset="1" panose="020B0803030501040103"/>
      <p:regular r:id="rId75"/>
    </p:embeddedFont>
    <p:embeddedFont>
      <p:font typeface="Arimo Bold" charset="1" panose="020B0704020202020204"/>
      <p:regular r:id="rId7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slides/slide48.xml" Type="http://schemas.openxmlformats.org/officeDocument/2006/relationships/slide"/><Relationship Id="rId54" Target="slides/slide49.xml" Type="http://schemas.openxmlformats.org/officeDocument/2006/relationships/slide"/><Relationship Id="rId55" Target="slides/slide50.xml" Type="http://schemas.openxmlformats.org/officeDocument/2006/relationships/slide"/><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notesMasters/notesMaster1.xml" Type="http://schemas.openxmlformats.org/officeDocument/2006/relationships/notesMaster"/><Relationship Id="rId6" Target="slides/slide1.xml" Type="http://schemas.openxmlformats.org/officeDocument/2006/relationships/slide"/><Relationship Id="rId60" Target="theme/theme2.xml" Type="http://schemas.openxmlformats.org/officeDocument/2006/relationships/theme"/><Relationship Id="rId61" Target="notesSlides/notesSlide1.xml" Type="http://schemas.openxmlformats.org/officeDocument/2006/relationships/notesSlide"/><Relationship Id="rId62" Target="fonts/font62.fntdata" Type="http://schemas.openxmlformats.org/officeDocument/2006/relationships/font"/><Relationship Id="rId63" Target="notesSlides/notesSlide2.xml" Type="http://schemas.openxmlformats.org/officeDocument/2006/relationships/notesSlide"/><Relationship Id="rId64" Target="notesSlides/notesSlide3.xml" Type="http://schemas.openxmlformats.org/officeDocument/2006/relationships/notesSlide"/><Relationship Id="rId65" Target="notesSlides/notesSlide4.xml" Type="http://schemas.openxmlformats.org/officeDocument/2006/relationships/notesSlide"/><Relationship Id="rId66" Target="notesSlides/notesSlide5.xml" Type="http://schemas.openxmlformats.org/officeDocument/2006/relationships/notesSlide"/><Relationship Id="rId67" Target="notesSlides/notesSlide6.xml" Type="http://schemas.openxmlformats.org/officeDocument/2006/relationships/notesSlide"/><Relationship Id="rId68" Target="notesSlides/notesSlide7.xml" Type="http://schemas.openxmlformats.org/officeDocument/2006/relationships/notesSlide"/><Relationship Id="rId69" Target="notesSlides/notesSlide8.xml" Type="http://schemas.openxmlformats.org/officeDocument/2006/relationships/notesSlide"/><Relationship Id="rId7" Target="slides/slide2.xml" Type="http://schemas.openxmlformats.org/officeDocument/2006/relationships/slide"/><Relationship Id="rId70" Target="notesSlides/notesSlide9.xml" Type="http://schemas.openxmlformats.org/officeDocument/2006/relationships/notesSlide"/><Relationship Id="rId71" Target="notesSlides/notesSlide10.xml" Type="http://schemas.openxmlformats.org/officeDocument/2006/relationships/notesSlide"/><Relationship Id="rId72" Target="notesSlides/notesSlide11.xml" Type="http://schemas.openxmlformats.org/officeDocument/2006/relationships/notesSlide"/><Relationship Id="rId73" Target="notesSlides/notesSlide12.xml" Type="http://schemas.openxmlformats.org/officeDocument/2006/relationships/notesSlide"/><Relationship Id="rId74" Target="fonts/font74.fntdata" Type="http://schemas.openxmlformats.org/officeDocument/2006/relationships/font"/><Relationship Id="rId75" Target="fonts/font75.fntdata" Type="http://schemas.openxmlformats.org/officeDocument/2006/relationships/font"/><Relationship Id="rId76" Target="fonts/font76.fntdata" Type="http://schemas.openxmlformats.org/officeDocument/2006/relationships/font"/><Relationship Id="rId8" Target="slides/slide3.xml" Type="http://schemas.openxmlformats.org/officeDocument/2006/relationships/slide"/><Relationship Id="rId9" Target="slides/slide4.xml" Type="http://schemas.openxmlformats.org/officeDocument/2006/relationships/slide"/></Relationships>
</file>

<file path=ppt/media/VAGmueTsYMo.mp4>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jpeg>
</file>

<file path=ppt/media/image81.jpe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Ngôn ngữ ký hiệu (Sign Language) là công cụ giao tiếp quan trọng đối với cộng đồng người khiếm thính và người câm, trong đó American Sign Language (ASL) là một trong những hệ thống ngôn ngữ được sử dụng rộng rãi trên thế giới. Tuy nhiên, sự khác biệt trong hình thức giao tiếp này so với ngôn ngữ nói khiến cho người sử dụng ASL thường gặp khó khăn trong tương tác với cộng đồng bên ngoài. Điều này đặt ra nhu cầu cấp thiết về các hệ thống hỗ trợ nhận dạng ngôn ngữ ký hiệu một cách tự động, chính xác và thời gian thực.</a:t>
            </a:r>
          </a:p>
          <a:p>
            <a:r>
              <a:rPr lang="en-US"/>
              <a:t>Trong lĩnh vực thị giác máy tính, các mô hình học sâu hiện đại như ResNet, EfficientNet hay Transformer-based models đã đạt độ chính xác cao trong bài toán phân loại ảnh, trong đó có nhận diện ASL. Tuy nhiên, các mô hình này thường có số lượng tham số lớn và đòi hỏi tài nguyên tính toán cao, gây khó khăn trong việc triển khai trên thiết bị di động hoặc nhúng.</a:t>
            </a:r>
          </a:p>
          <a:p>
            <a:r>
              <a:rPr lang="en-US"/>
              <a:t>Ngược lại, dòng mô hình MobileNet được thiết kế đặc biệt cho môi trường tài nguyên hạn chế, như điện thoại thông minh, IoT, hoặc hệ thống nhúng. Các biến thể như MobileNetV2, MobileNetV3-Small , và mới đây là MobileNetV4-Conv-Small được tối ưu hóa về hiệu suất tính toán và độ chính xác, cho phép triển khai các ứng dụng học sâu trong thực tế mà không yêu cầu phần cứng cao cấp. Với xu hướng ứng dụng AI trên thiết bị đầu cuối (edge AI) đang ngày càng phát triển, việc đánh giá hiệu quả của các mô hình MobileNet hiện đại trong bài toán phân loại cử chỉ ASL từ ảnh tĩnh là cần thiết. Đề tài “Efficiency of MobileNet model families for ASL Gesture Classification” nhằm phân tích, so sánh khả năng cân bằng giữa độ chính xác và hiệu năng của ba mô hình tiêu biểu: MobileNetV2, MobileNetV3-Small và MobileNetV4-Conv-Small. Kết quả từ nghiên cứu này không chỉ giúp chọn lựa mô hình phù hợp với các bài toán thực tế mà còn mở đường cho việc triển khai ứng dụng hỗ trợ người khiếm thính trong đời sống hằng ngày.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MobileNetV2 là một phiên bản cải tiến của MobileNetV1 với một số điểm mới nổi bật nhằm tăng hiệu suất và độ chính xác mà vẫn giữ được tính nhẹ</a:t>
            </a:r>
          </a:p>
          <a:p>
            <a:r>
              <a:rPr lang="en-US"/>
              <a:t/>
            </a:r>
          </a:p>
          <a:p>
            <a:r>
              <a:rPr lang="en-US"/>
              <a:t>1+2: 📌 Lợi ích: Giúp mô hình học thông tin tốt hơn, giảm mất mát đặc trưng ở các lớp mỏng (low-dimensional).</a:t>
            </a:r>
          </a:p>
          <a:p>
            <a:r>
              <a:rPr lang="en-US"/>
              <a:t/>
            </a:r>
          </a:p>
          <a:p>
            <a:r>
              <a:rPr lang="en-US"/>
              <a:t>3: 📌 Lý do: ReLU ở không gian chiều thấp có thể mất thông tin quan trọng; tuyến tính ở đầu ra giúp duy trì biểu diễn tốt hơn.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MobileNetV2 là một phiên bản cải tiến của MobileNetV1 với một số điểm mới nổi bật nhằm tăng hiệu suất và độ chính xác mà vẫn giữ được tính nhẹ</a:t>
            </a:r>
          </a:p>
          <a:p>
            <a:r>
              <a:rPr lang="en-US"/>
              <a:t/>
            </a:r>
          </a:p>
          <a:p>
            <a:r>
              <a:rPr lang="en-US"/>
              <a:t>1+2: 📌 Lợi ích: Giúp mô hình học thông tin tốt hơn, giảm mất mát đặc trưng ở các lớp mỏng (low-dimensional).</a:t>
            </a:r>
          </a:p>
          <a:p>
            <a:r>
              <a:rPr lang="en-US"/>
              <a:t/>
            </a:r>
          </a:p>
          <a:p>
            <a:r>
              <a:rPr lang="en-US"/>
              <a:t>3: 📌 Lý do: ReLU ở không gian chiều thấp có thể mất thông tin quan trọng; tuyến tính ở đầu ra giúp duy trì biểu diễn tốt hơn.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MobileNetV2 là một phiên bản cải tiến của MobileNetV1 với một số điểm mới nổi bật nhằm tăng hiệu suất và độ chính xác mà vẫn giữ được tính nhẹ</a:t>
            </a:r>
          </a:p>
          <a:p>
            <a:r>
              <a:rPr lang="en-US"/>
              <a:t/>
            </a:r>
          </a:p>
          <a:p>
            <a:r>
              <a:rPr lang="en-US"/>
              <a:t>1+2: 📌 Lợi ích: Giúp mô hình học thông tin tốt hơn, giảm mất mát đặc trưng ở các lớp mỏng (low-dimensional).</a:t>
            </a:r>
          </a:p>
          <a:p>
            <a:r>
              <a:rPr lang="en-US"/>
              <a:t/>
            </a:r>
          </a:p>
          <a:p>
            <a:r>
              <a:rPr lang="en-US"/>
              <a:t>3: 📌 Lý do: ReLU ở không gian chiều thấp có thể mất thông tin quan trọng; tuyến tính ở đầu ra giúp duy trì biểu diễn tốt hơn.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Trong bài toán nhận diện cử chỉ ASL qua hình ảnh, đặc biệt là phân loại các ký tự bảng chữ cái (A-Z) và một số ký hiệu bổ sung như "del" và "space", việc nhận dạng chính xác các hình dạng bàn tay là rất quan trọng. Mỗi ký hiệu có thể có nhiều biến thể nhỏ về góc chụp, ánh sáng, và biểu cảm cá nhân, gây khó khăn cho quá trình phân loại.</a:t>
            </a:r>
          </a:p>
          <a:p>
            <a:r>
              <a:rPr lang="en-US"/>
              <a:t>Ngoài ra, một số đặc điểm quan trọng khi nhận diện ảnh ASL bao gồm:</a:t>
            </a:r>
          </a:p>
          <a:p>
            <a:r>
              <a:rPr lang="en-US"/>
              <a:t>Đa dạng hình thái bàn tay: Các cử chỉ có thể tương tự nhau về hình dạng nhưng khác biệt ở vị trí các ngón hoặc tư thế.</a:t>
            </a:r>
          </a:p>
          <a:p>
            <a:r>
              <a:rPr lang="en-US"/>
              <a:t>Độ phân giải và kích thước ảnh: Ảnh bàn tay cần đảm bảo đủ độ nét để mô hình có thể học được các đặc trưng quan trọng.</a:t>
            </a:r>
          </a:p>
          <a:p>
            <a:r>
              <a:rPr lang="en-US"/>
              <a:t>Khó khăn trong điều kiện ánh sáng và nền phức tạp: Ảnh thực tế có thể chứa nhiều nhiễu, nền đa dạng, ảnh hưởng đến chất lượng nhận dạng.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Trong bài toán nhận diện cử chỉ ASL qua hình ảnh, đặc biệt là phân loại các ký tự bảng chữ cái (A-Z) và một số ký hiệu bổ sung như "del" và "space", việc nhận dạng chính xác các hình dạng bàn tay là rất quan trọng. Mỗi ký hiệu có thể có nhiều biến thể nhỏ về góc chụp, ánh sáng, và biểu cảm cá nhân, gây khó khăn cho quá trình phân loại.</a:t>
            </a:r>
          </a:p>
          <a:p>
            <a:r>
              <a:rPr lang="en-US"/>
              <a:t>Ngoài ra, một số đặc điểm quan trọng khi nhận diện ảnh ASL bao gồm:</a:t>
            </a:r>
          </a:p>
          <a:p>
            <a:r>
              <a:rPr lang="en-US"/>
              <a:t>Đa dạng hình thái bàn tay: Các cử chỉ có thể tương tự nhau về hình dạng nhưng khác biệt ở vị trí các ngón hoặc tư thế.</a:t>
            </a:r>
          </a:p>
          <a:p>
            <a:r>
              <a:rPr lang="en-US"/>
              <a:t>Độ phân giải và kích thước ảnh: Ảnh bàn tay cần đảm bảo đủ độ nét để mô hình có thể học được các đặc trưng quan trọng.</a:t>
            </a:r>
          </a:p>
          <a:p>
            <a:r>
              <a:rPr lang="en-US"/>
              <a:t>Khó khăn trong điều kiện ánh sáng và nền phức tạp: Ảnh thực tế có thể chứa nhiều nhiễu, nền đa dạng, ảnh hưởng đến chất lượng nhận dạng.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MobileNet là dòng kiến trúc CNN được thiết kế với tiêu chí nhẹ, nhanh và hiệu quả,phù hợp cho các thiết bị di động và nhúng. Các phiên bản kế tiếp của MobileNet liên tục cải tiến về hiệu suất tính toán, độ chính xác, cũng như khả năng tối ưu hóa trên phần cứng thực tế.</a:t>
            </a:r>
          </a:p>
          <a:p>
            <a:r>
              <a:rPr lang="en-US"/>
              <a:t>MobileNetV1 – Depthwise Separable Convolution (đã được học trên lớp).</a:t>
            </a:r>
          </a:p>
          <a:p>
            <a:r>
              <a:rPr lang="en-US"/>
              <a:t>Mặc dù không sử dụng trong nghiên cứu này, MobileNetV1 là nền tảng đầu tiên giới thiệu depthwise separable convolution – một phương pháp tách quá trình tích chập chuẩn thành hai bước: depthwise convolution và pointwise convolution (1x1) \cite{howard2017mobilenets}. Điều này giúp giảm đáng kể số lượng tham số và FLOPs, trong khi vẫn giữ lại phần lớn độ chính xác.</a:t>
            </a:r>
          </a:p>
          <a:p>
            <a:r>
              <a:rPr lang="en-US"/>
              <a:t>2.3.2. MobileNetV2 – Inverted Residual và Linear Bottleneck</a:t>
            </a:r>
          </a:p>
          <a:p>
            <a:r>
              <a:rPr lang="en-US"/>
              <a:t>MobileNetV2 cải thiện hiệu suất bằng cách giới thiệu Inverted Residual block – khối phần dư đảo ngược, trong đó thay vì giảm chiều trước rồi tăng chiều như ResNet, kiến trúc này mở rộng chiều không gian đặc trưng trước, rồi thu hẹp lại ở cuối. Ngoài ra, lớp Linear Bottleneck được sử dụng để tránh mất mát thông tin do hàm kích hoạt ReLU \cite{sandler2018mobilenetv2}.</a:t>
            </a:r>
          </a:p>
          <a:p>
            <a:r>
              <a:rPr lang="en-US"/>
              <a:t>MobileNetV2 trở thành nền tảng quan trọng cho nhiều ứng dụng thực tế vì có sự cân bằng tốt giữa kích thước mô hình, độ chính xác và tốc độ xử lý. Trong nghiên cứu này, MobileNetV2 là mô hình chuẩn để so sánh.</a:t>
            </a:r>
          </a:p>
          <a:p>
            <a:r>
              <a:rPr lang="en-US"/>
              <a:t>2.3.3. MobileNetV3 – NAS, Swish và SE block</a:t>
            </a:r>
          </a:p>
          <a:p>
            <a:r>
              <a:rPr lang="en-US"/>
              <a:t>MobileNetV3 sử dụng phương pháp Neural Architecture Search (NAS) để tự động thiết kế kiến trúc tối ưu. Đồng thời, mô hình này tích hợp:</a:t>
            </a:r>
          </a:p>
          <a:p>
            <a:r>
              <a:rPr lang="en-US"/>
              <a:t>Hàm kích hoạt Hard-Swish – biến thể nhẹ hơn của Swish giúp tăng tốc suy luận.</a:t>
            </a:r>
          </a:p>
          <a:p>
            <a:r>
              <a:rPr lang="en-US"/>
              <a:t>Squeeze-and-Excitation (SE) block – cơ chế chú ý theo kênh giúp tăng khả năng biểu diễn đặc trưng \cite{howard2019mobilenetv3}.</a:t>
            </a:r>
          </a:p>
          <a:p>
            <a:r>
              <a:rPr lang="en-US"/>
              <a:t>MobileNetV3 có hai biến thể:</a:t>
            </a:r>
          </a:p>
          <a:p>
            <a:r>
              <a:rPr lang="en-US"/>
              <a:t>V3-Small: tối ưu cho thiết bị cực hạn (edge).</a:t>
            </a:r>
          </a:p>
          <a:p>
            <a:r>
              <a:rPr lang="en-US"/>
              <a:t>V3-Large: cân bằng giữa độ chính xác và hiệu năng.</a:t>
            </a:r>
          </a:p>
          <a:p>
            <a:r>
              <a:rPr lang="en-US"/>
              <a:t>2.3.4. MobileNetV4 – Kế thừa EfficientNet và cải tiến tối ưu hóa</a:t>
            </a:r>
          </a:p>
          <a:p>
            <a:r>
              <a:rPr lang="en-US"/>
              <a:t>Mặc dù không chính thức được Google phát hành dưới tên “MobileNetV4”, một số nghiên cứu gần đây sử dụng tên này để chỉ các mô hình nhẹ dựa trên EfficientNet, kết hợp các cải tiến từ MobileNetV3 như Swish, SE-block và AutoML \cite{tan2019efficientnet, chu2021twins}. Trong bối cảnh này, "MobileNetV4" thường được hiểu là biến thể được tùy chỉnh hoặc tối ưu hóa đặc biệt dựa trên triết lý của dòng MobileNet.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MobileNetV2 là một phiên bản cải tiến của MobileNetV1 với một số điểm mới nổi bật nhằm tăng hiệu suất và độ chính xác mà vẫn giữ được tính nhẹ</a:t>
            </a:r>
          </a:p>
          <a:p>
            <a:r>
              <a:rPr lang="en-US"/>
              <a:t/>
            </a:r>
          </a:p>
          <a:p>
            <a:r>
              <a:rPr lang="en-US"/>
              <a:t>1+2: 📌 Lợi ích: Giúp mô hình học thông tin tốt hơn, giảm mất mát đặc trưng ở các lớp mỏng (low-dimensional).</a:t>
            </a:r>
          </a:p>
          <a:p>
            <a:r>
              <a:rPr lang="en-US"/>
              <a:t/>
            </a:r>
          </a:p>
          <a:p>
            <a:r>
              <a:rPr lang="en-US"/>
              <a:t>3: 📌 Lý do: ReLU ở không gian chiều thấp có thể mất thông tin quan trọng; tuyến tính ở đầu ra giúp duy trì biểu diễn tốt hơn.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MobileNetV2 là một phiên bản cải tiến của MobileNetV1 với một số điểm mới nổi bật nhằm tăng hiệu suất và độ chính xác mà vẫn giữ được tính nhẹ</a:t>
            </a:r>
          </a:p>
          <a:p>
            <a:r>
              <a:rPr lang="en-US"/>
              <a:t/>
            </a:r>
          </a:p>
          <a:p>
            <a:r>
              <a:rPr lang="en-US"/>
              <a:t>1+2: 📌 Lợi ích: Giúp mô hình học thông tin tốt hơn, giảm mất mát đặc trưng ở các lớp mỏng (low-dimensional).</a:t>
            </a:r>
          </a:p>
          <a:p>
            <a:r>
              <a:rPr lang="en-US"/>
              <a:t/>
            </a:r>
          </a:p>
          <a:p>
            <a:r>
              <a:rPr lang="en-US"/>
              <a:t>3: 📌 Lý do: ReLU ở không gian chiều thấp có thể mất thông tin quan trọng; tuyến tính ở đầu ra giúp duy trì biểu diễn tốt hơn.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MobileNetV2 là một phiên bản cải tiến của MobileNetV1 với một số điểm mới nổi bật nhằm tăng hiệu suất và độ chính xác mà vẫn giữ được tính nhẹ</a:t>
            </a:r>
          </a:p>
          <a:p>
            <a:r>
              <a:rPr lang="en-US"/>
              <a:t/>
            </a:r>
          </a:p>
          <a:p>
            <a:r>
              <a:rPr lang="en-US"/>
              <a:t>1+2: 📌 Lợi ích: Giúp mô hình học thông tin tốt hơn, giảm mất mát đặc trưng ở các lớp mỏng (low-dimensional).</a:t>
            </a:r>
          </a:p>
          <a:p>
            <a:r>
              <a:rPr lang="en-US"/>
              <a:t/>
            </a:r>
          </a:p>
          <a:p>
            <a:r>
              <a:rPr lang="en-US"/>
              <a:t>3: 📌 Lý do: ReLU ở không gian chiều thấp có thể mất thông tin quan trọng; tuyến tính ở đầu ra giúp duy trì biểu diễn tốt hơn.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MobileNetV2 là một phiên bản cải tiến của MobileNetV1 với một số điểm mới nổi bật nhằm tăng hiệu suất và độ chính xác mà vẫn giữ được tính nhẹ</a:t>
            </a:r>
          </a:p>
          <a:p>
            <a:r>
              <a:rPr lang="en-US"/>
              <a:t/>
            </a:r>
          </a:p>
          <a:p>
            <a:r>
              <a:rPr lang="en-US"/>
              <a:t>1+2: 📌 Lợi ích: Giúp mô hình học thông tin tốt hơn, giảm mất mát đặc trưng ở các lớp mỏng (low-dimensional).</a:t>
            </a:r>
          </a:p>
          <a:p>
            <a:r>
              <a:rPr lang="en-US"/>
              <a:t/>
            </a:r>
          </a:p>
          <a:p>
            <a:r>
              <a:rPr lang="en-US"/>
              <a:t>3: 📌 Lý do: ReLU ở không gian chiều thấp có thể mất thông tin quan trọng; tuyến tính ở đầu ra giúp duy trì biểu diễn tốt hơn.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MobileNetV2 là một phiên bản cải tiến của MobileNetV1 với một số điểm mới nổi bật nhằm tăng hiệu suất và độ chính xác mà vẫn giữ được tính nhẹ</a:t>
            </a:r>
          </a:p>
          <a:p>
            <a:r>
              <a:rPr lang="en-US"/>
              <a:t/>
            </a:r>
          </a:p>
          <a:p>
            <a:r>
              <a:rPr lang="en-US"/>
              <a:t>1+2: 📌 Lợi ích: Giúp mô hình học thông tin tốt hơn, giảm mất mát đặc trưng ở các lớp mỏng (low-dimensional).</a:t>
            </a:r>
          </a:p>
          <a:p>
            <a:r>
              <a:rPr lang="en-US"/>
              <a:t/>
            </a:r>
          </a:p>
          <a:p>
            <a:r>
              <a:rPr lang="en-US"/>
              <a:t>3: 📌 Lý do: ReLU ở không gian chiều thấp có thể mất thông tin quan trọng; tuyến tính ở đầu ra giúp duy trì biểu diễn tốt hơn.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8.jpeg" Type="http://schemas.openxmlformats.org/officeDocument/2006/relationships/image"/><Relationship Id="rId6"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10.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1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12.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13.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14.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15.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https://docs.google.com/spreadsheets/d/1cNRpTNM7et8_a3TCJI5zeszRWNB1CD6CeStDde96mK4/edit?usp=sharing" TargetMode="External" Type="http://schemas.openxmlformats.org/officeDocument/2006/relationships/hyperlink"/></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png" Type="http://schemas.openxmlformats.org/officeDocument/2006/relationships/image"/><Relationship Id="rId4" Target="../media/image22.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png" Type="http://schemas.openxmlformats.org/officeDocument/2006/relationships/image"/><Relationship Id="rId4" Target="../media/image25.png" Type="http://schemas.openxmlformats.org/officeDocument/2006/relationships/image"/><Relationship Id="rId5" Target="../media/image26.png" Type="http://schemas.openxmlformats.org/officeDocument/2006/relationships/image"/><Relationship Id="rId6" Target="../media/image27.png" Type="http://schemas.openxmlformats.org/officeDocument/2006/relationships/image"/><Relationship Id="rId7" Target="../media/image28.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 Id="rId3" Target="../media/image30.png" Type="http://schemas.openxmlformats.org/officeDocument/2006/relationships/image"/><Relationship Id="rId4" Target="../media/image31.png" Type="http://schemas.openxmlformats.org/officeDocument/2006/relationships/image"/><Relationship Id="rId5" Target="../media/image32.png" Type="http://schemas.openxmlformats.org/officeDocument/2006/relationships/image"/><Relationship Id="rId6" Target="../media/image33.png" Type="http://schemas.openxmlformats.org/officeDocument/2006/relationships/image"/><Relationship Id="rId7" Target="../media/image34.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 Id="rId3" Target="../media/image36.png" Type="http://schemas.openxmlformats.org/officeDocument/2006/relationships/image"/><Relationship Id="rId4" Target="../media/image37.png" Type="http://schemas.openxmlformats.org/officeDocument/2006/relationships/image"/><Relationship Id="rId5" Target="../media/image38.png" Type="http://schemas.openxmlformats.org/officeDocument/2006/relationships/image"/><Relationship Id="rId6" Target="../media/image39.png" Type="http://schemas.openxmlformats.org/officeDocument/2006/relationships/image"/><Relationship Id="rId7" Target="../media/image4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 Id="rId3" Target="../media/image42.png" Type="http://schemas.openxmlformats.org/officeDocument/2006/relationships/image"/><Relationship Id="rId4" Target="../media/image43.png" Type="http://schemas.openxmlformats.org/officeDocument/2006/relationships/image"/><Relationship Id="rId5" Target="../media/image44.png" Type="http://schemas.openxmlformats.org/officeDocument/2006/relationships/image"/><Relationship Id="rId6" Target="../media/image45.png" Type="http://schemas.openxmlformats.org/officeDocument/2006/relationships/image"/><Relationship Id="rId7" Target="../media/image46.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7.png" Type="http://schemas.openxmlformats.org/officeDocument/2006/relationships/image"/><Relationship Id="rId3" Target="../media/image48.png" Type="http://schemas.openxmlformats.org/officeDocument/2006/relationships/image"/><Relationship Id="rId4" Target="../media/image49.png" Type="http://schemas.openxmlformats.org/officeDocument/2006/relationships/image"/><Relationship Id="rId5" Target="../media/image50.png" Type="http://schemas.openxmlformats.org/officeDocument/2006/relationships/image"/><Relationship Id="rId6" Target="../media/image51.png" Type="http://schemas.openxmlformats.org/officeDocument/2006/relationships/image"/><Relationship Id="rId7" Target="../media/image52.pn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3.png" Type="http://schemas.openxmlformats.org/officeDocument/2006/relationships/image"/><Relationship Id="rId3" Target="../media/image54.png" Type="http://schemas.openxmlformats.org/officeDocument/2006/relationships/image"/><Relationship Id="rId4" Target="../media/image55.png" Type="http://schemas.openxmlformats.org/officeDocument/2006/relationships/image"/><Relationship Id="rId5" Target="../media/image56.png" Type="http://schemas.openxmlformats.org/officeDocument/2006/relationships/image"/><Relationship Id="rId6" Target="../media/image57.png" Type="http://schemas.openxmlformats.org/officeDocument/2006/relationships/image"/><Relationship Id="rId7" Target="../media/image58.pn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9.png" Type="http://schemas.openxmlformats.org/officeDocument/2006/relationships/image"/><Relationship Id="rId3" Target="../media/image60.png" Type="http://schemas.openxmlformats.org/officeDocument/2006/relationships/image"/><Relationship Id="rId4" Target="../media/image61.png" Type="http://schemas.openxmlformats.org/officeDocument/2006/relationships/image"/><Relationship Id="rId5" Target="../media/image62.png" Type="http://schemas.openxmlformats.org/officeDocument/2006/relationships/image"/><Relationship Id="rId6" Target="../media/image63.png" Type="http://schemas.openxmlformats.org/officeDocument/2006/relationships/image"/><Relationship Id="rId7" Target="../media/image64.pn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5.png" Type="http://schemas.openxmlformats.org/officeDocument/2006/relationships/image"/><Relationship Id="rId3" Target="../media/image66.png" Type="http://schemas.openxmlformats.org/officeDocument/2006/relationships/image"/><Relationship Id="rId4" Target="../media/image67.png" Type="http://schemas.openxmlformats.org/officeDocument/2006/relationships/image"/><Relationship Id="rId5" Target="../media/image68.png" Type="http://schemas.openxmlformats.org/officeDocument/2006/relationships/image"/><Relationship Id="rId6" Target="../media/image69.png" Type="http://schemas.openxmlformats.org/officeDocument/2006/relationships/image"/><Relationship Id="rId7" Target="../media/image7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1.png" Type="http://schemas.openxmlformats.org/officeDocument/2006/relationships/image"/><Relationship Id="rId3" Target="../media/image72.png" Type="http://schemas.openxmlformats.org/officeDocument/2006/relationships/image"/><Relationship Id="rId4" Target="../media/image73.png" Type="http://schemas.openxmlformats.org/officeDocument/2006/relationships/image"/><Relationship Id="rId5" Target="../media/image74.png" Type="http://schemas.openxmlformats.org/officeDocument/2006/relationships/image"/><Relationship Id="rId6" Target="../media/image75.png" Type="http://schemas.openxmlformats.org/officeDocument/2006/relationships/image"/><Relationship Id="rId7" Target="../media/image76.png" Type="http://schemas.openxmlformats.org/officeDocument/2006/relationships/image"/></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7.png" Type="http://schemas.openxmlformats.org/officeDocument/2006/relationships/image"/></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8.png" Type="http://schemas.openxmlformats.org/officeDocument/2006/relationships/image"/></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9.png" Type="http://schemas.openxmlformats.org/officeDocument/2006/relationships/image"/></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0.jpeg" Type="http://schemas.openxmlformats.org/officeDocument/2006/relationships/image"/></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1.jpeg" Type="http://schemas.openxmlformats.org/officeDocument/2006/relationships/image"/><Relationship Id="rId3" Target="../media/VAGmueTsYMo.mp4" Type="http://schemas.openxmlformats.org/officeDocument/2006/relationships/video"/><Relationship Id="rId4" Target="../media/VAGmueTsYMo.mp4" Type="http://schemas.microsoft.com/office/2007/relationships/media"/></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5.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6.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7.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TextBox 2" id="2"/>
          <p:cNvSpPr txBox="true"/>
          <p:nvPr/>
        </p:nvSpPr>
        <p:spPr>
          <a:xfrm rot="0">
            <a:off x="1043764" y="2678367"/>
            <a:ext cx="16229942" cy="3027148"/>
          </a:xfrm>
          <a:prstGeom prst="rect">
            <a:avLst/>
          </a:prstGeom>
        </p:spPr>
        <p:txBody>
          <a:bodyPr anchor="t" rtlCol="false" tIns="0" lIns="0" bIns="0" rIns="0">
            <a:spAutoFit/>
          </a:bodyPr>
          <a:lstStyle/>
          <a:p>
            <a:pPr algn="ctr" marL="0" indent="0" lvl="0">
              <a:lnSpc>
                <a:spcPts val="12179"/>
              </a:lnSpc>
              <a:spcBef>
                <a:spcPct val="0"/>
              </a:spcBef>
            </a:pPr>
            <a:r>
              <a:rPr lang="en-US" b="true" sz="8699" i="true">
                <a:solidFill>
                  <a:srgbClr val="0F4662"/>
                </a:solidFill>
                <a:latin typeface="Cormorant Garamond Bold Italics"/>
                <a:ea typeface="Cormorant Garamond Bold Italics"/>
                <a:cs typeface="Cormorant Garamond Bold Italics"/>
                <a:sym typeface="Cormorant Garamond Bold Italics"/>
              </a:rPr>
              <a:t>Efficiency of MobileNet model families for ASL Gesture Classification</a:t>
            </a:r>
          </a:p>
        </p:txBody>
      </p:sp>
      <p:sp>
        <p:nvSpPr>
          <p:cNvPr name="AutoShape 3" id="3"/>
          <p:cNvSpPr/>
          <p:nvPr/>
        </p:nvSpPr>
        <p:spPr>
          <a:xfrm>
            <a:off x="9158735" y="990600"/>
            <a:ext cx="8114971" cy="0"/>
          </a:xfrm>
          <a:prstGeom prst="line">
            <a:avLst/>
          </a:prstGeom>
          <a:ln cap="flat" w="76200">
            <a:solidFill>
              <a:srgbClr val="0F4662"/>
            </a:solidFill>
            <a:prstDash val="solid"/>
            <a:headEnd type="none" len="sm" w="sm"/>
            <a:tailEnd type="none" len="sm" w="sm"/>
          </a:ln>
        </p:spPr>
      </p:sp>
      <p:sp>
        <p:nvSpPr>
          <p:cNvPr name="AutoShape 4" id="4"/>
          <p:cNvSpPr/>
          <p:nvPr/>
        </p:nvSpPr>
        <p:spPr>
          <a:xfrm>
            <a:off x="1043764" y="9296400"/>
            <a:ext cx="8114971" cy="0"/>
          </a:xfrm>
          <a:prstGeom prst="line">
            <a:avLst/>
          </a:prstGeom>
          <a:ln cap="flat" w="76200">
            <a:solidFill>
              <a:srgbClr val="0F4662"/>
            </a:solidFill>
            <a:prstDash val="solid"/>
            <a:headEnd type="none" len="sm" w="sm"/>
            <a:tailEnd type="none" len="sm" w="sm"/>
          </a:ln>
        </p:spPr>
      </p:sp>
      <p:sp>
        <p:nvSpPr>
          <p:cNvPr name="Freeform 5" id="5"/>
          <p:cNvSpPr/>
          <p:nvPr/>
        </p:nvSpPr>
        <p:spPr>
          <a:xfrm flipH="false" flipV="false" rot="0">
            <a:off x="9618706" y="9037492"/>
            <a:ext cx="2968854" cy="441617"/>
          </a:xfrm>
          <a:custGeom>
            <a:avLst/>
            <a:gdLst/>
            <a:ahLst/>
            <a:cxnLst/>
            <a:rect r="r" b="b" t="t" l="l"/>
            <a:pathLst>
              <a:path h="441617" w="2968854">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3322179" y="6984444"/>
            <a:ext cx="11643643" cy="529811"/>
          </a:xfrm>
          <a:prstGeom prst="rect">
            <a:avLst/>
          </a:prstGeom>
        </p:spPr>
        <p:txBody>
          <a:bodyPr anchor="t" rtlCol="false" tIns="0" lIns="0" bIns="0" rIns="0">
            <a:spAutoFit/>
          </a:bodyPr>
          <a:lstStyle/>
          <a:p>
            <a:pPr algn="ctr" marL="0" indent="0" lvl="0">
              <a:lnSpc>
                <a:spcPts val="4397"/>
              </a:lnSpc>
              <a:spcBef>
                <a:spcPct val="0"/>
              </a:spcBef>
            </a:pPr>
            <a:r>
              <a:rPr lang="en-US" sz="3141">
                <a:solidFill>
                  <a:srgbClr val="0F4662"/>
                </a:solidFill>
                <a:latin typeface="Quicksand"/>
                <a:ea typeface="Quicksand"/>
                <a:cs typeface="Quicksand"/>
                <a:sym typeface="Quicksand"/>
              </a:rPr>
              <a:t>22521333 - Nguyễn Duy Thắng</a:t>
            </a:r>
          </a:p>
        </p:txBody>
      </p:sp>
      <p:sp>
        <p:nvSpPr>
          <p:cNvPr name="Freeform 7" id="7"/>
          <p:cNvSpPr/>
          <p:nvPr/>
        </p:nvSpPr>
        <p:spPr>
          <a:xfrm flipH="false" flipV="false" rot="0">
            <a:off x="5646742" y="807892"/>
            <a:ext cx="2968854" cy="441617"/>
          </a:xfrm>
          <a:custGeom>
            <a:avLst/>
            <a:gdLst/>
            <a:ahLst/>
            <a:cxnLst/>
            <a:rect r="r" b="b" t="t" l="l"/>
            <a:pathLst>
              <a:path h="441617" w="2968854">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AutoShape 2" id="2"/>
          <p:cNvSpPr/>
          <p:nvPr/>
        </p:nvSpPr>
        <p:spPr>
          <a:xfrm>
            <a:off x="1024384" y="9286875"/>
            <a:ext cx="4344915" cy="0"/>
          </a:xfrm>
          <a:prstGeom prst="line">
            <a:avLst/>
          </a:prstGeom>
          <a:ln cap="flat" w="57150">
            <a:solidFill>
              <a:srgbClr val="7994A0"/>
            </a:solidFill>
            <a:prstDash val="solid"/>
            <a:headEnd type="none" len="sm" w="sm"/>
            <a:tailEnd type="none" len="sm" w="sm"/>
          </a:ln>
        </p:spPr>
      </p:sp>
      <p:sp>
        <p:nvSpPr>
          <p:cNvPr name="Freeform 3" id="3"/>
          <p:cNvSpPr/>
          <p:nvPr/>
        </p:nvSpPr>
        <p:spPr>
          <a:xfrm flipH="false" flipV="false" rot="0">
            <a:off x="15579303" y="714009"/>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4384" y="9529723"/>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8740437" y="1028700"/>
            <a:ext cx="8518863" cy="8501023"/>
          </a:xfrm>
          <a:custGeom>
            <a:avLst/>
            <a:gdLst/>
            <a:ahLst/>
            <a:cxnLst/>
            <a:rect r="r" b="b" t="t" l="l"/>
            <a:pathLst>
              <a:path h="8501023" w="8518863">
                <a:moveTo>
                  <a:pt x="0" y="0"/>
                </a:moveTo>
                <a:lnTo>
                  <a:pt x="8518863" y="0"/>
                </a:lnTo>
                <a:lnTo>
                  <a:pt x="8518863" y="8501023"/>
                </a:lnTo>
                <a:lnTo>
                  <a:pt x="0" y="8501023"/>
                </a:lnTo>
                <a:lnTo>
                  <a:pt x="0" y="0"/>
                </a:lnTo>
                <a:close/>
              </a:path>
            </a:pathLst>
          </a:custGeom>
          <a:blipFill>
            <a:blip r:embed="rId5"/>
            <a:stretch>
              <a:fillRect l="0" t="0" r="0" b="0"/>
            </a:stretch>
          </a:blipFill>
        </p:spPr>
      </p:sp>
      <p:sp>
        <p:nvSpPr>
          <p:cNvPr name="Freeform 6" id="6"/>
          <p:cNvSpPr/>
          <p:nvPr/>
        </p:nvSpPr>
        <p:spPr>
          <a:xfrm flipH="false" flipV="false" rot="0">
            <a:off x="2590878" y="5275172"/>
            <a:ext cx="3790518" cy="933486"/>
          </a:xfrm>
          <a:custGeom>
            <a:avLst/>
            <a:gdLst/>
            <a:ahLst/>
            <a:cxnLst/>
            <a:rect r="r" b="b" t="t" l="l"/>
            <a:pathLst>
              <a:path h="933486" w="3790518">
                <a:moveTo>
                  <a:pt x="0" y="0"/>
                </a:moveTo>
                <a:lnTo>
                  <a:pt x="3790519" y="0"/>
                </a:lnTo>
                <a:lnTo>
                  <a:pt x="3790519" y="933486"/>
                </a:lnTo>
                <a:lnTo>
                  <a:pt x="0" y="933486"/>
                </a:lnTo>
                <a:lnTo>
                  <a:pt x="0" y="0"/>
                </a:lnTo>
                <a:close/>
              </a:path>
            </a:pathLst>
          </a:custGeom>
          <a:blipFill>
            <a:blip r:embed="rId6"/>
            <a:stretch>
              <a:fillRect l="0" t="0" r="0" b="0"/>
            </a:stretch>
          </a:blipFill>
        </p:spPr>
      </p:sp>
      <p:sp>
        <p:nvSpPr>
          <p:cNvPr name="TextBox 7" id="7"/>
          <p:cNvSpPr txBox="true"/>
          <p:nvPr/>
        </p:nvSpPr>
        <p:spPr>
          <a:xfrm rot="0">
            <a:off x="1024384" y="2526406"/>
            <a:ext cx="7532260" cy="2510641"/>
          </a:xfrm>
          <a:prstGeom prst="rect">
            <a:avLst/>
          </a:prstGeom>
        </p:spPr>
        <p:txBody>
          <a:bodyPr anchor="t" rtlCol="false" tIns="0" lIns="0" bIns="0" rIns="0">
            <a:spAutoFit/>
          </a:bodyPr>
          <a:lstStyle/>
          <a:p>
            <a:pPr algn="just" marL="518160" indent="-259080" lvl="1">
              <a:lnSpc>
                <a:spcPts val="3359"/>
              </a:lnSpc>
              <a:spcBef>
                <a:spcPct val="0"/>
              </a:spcBef>
              <a:buFont typeface="Arial"/>
              <a:buChar char="•"/>
            </a:pPr>
            <a:r>
              <a:rPr lang="en-US" sz="2400">
                <a:solidFill>
                  <a:srgbClr val="0F4662"/>
                </a:solidFill>
                <a:latin typeface="Quicksand"/>
                <a:ea typeface="Quicksand"/>
                <a:cs typeface="Quicksand"/>
                <a:sym typeface="Quicksand"/>
              </a:rPr>
              <a:t>Được thiết kế tự động bằng NAS </a:t>
            </a:r>
            <a:r>
              <a:rPr lang="en-US" sz="2400" strike="noStrike" u="none">
                <a:solidFill>
                  <a:srgbClr val="0F4662"/>
                </a:solidFill>
                <a:latin typeface="Quicksand"/>
                <a:ea typeface="Quicksand"/>
                <a:cs typeface="Quicksand"/>
                <a:sym typeface="Quicksand"/>
              </a:rPr>
              <a:t>để tối ưu hóa kiến trúc cho cả độ chính xác và tốc độ.</a:t>
            </a:r>
          </a:p>
          <a:p>
            <a:pPr algn="just" marL="518160" indent="-259080" lvl="1">
              <a:lnSpc>
                <a:spcPts val="3359"/>
              </a:lnSpc>
              <a:spcBef>
                <a:spcPct val="0"/>
              </a:spcBef>
              <a:buFont typeface="Arial"/>
              <a:buChar char="•"/>
            </a:pPr>
            <a:r>
              <a:rPr lang="en-US" sz="2400" strike="noStrike" u="none">
                <a:solidFill>
                  <a:srgbClr val="0F4662"/>
                </a:solidFill>
                <a:latin typeface="Quicksand"/>
                <a:ea typeface="Quicksand"/>
                <a:cs typeface="Quicksand"/>
                <a:sym typeface="Quicksand"/>
              </a:rPr>
              <a:t>MobileNetV3 bổ sung SE block, giúp mạng học cách tăng cường các kênh quan trọng và giảm các kênh không quan trọng (attention theo kênh).</a:t>
            </a:r>
          </a:p>
          <a:p>
            <a:pPr algn="just" marL="518160" indent="-259080" lvl="1">
              <a:lnSpc>
                <a:spcPts val="3359"/>
              </a:lnSpc>
              <a:spcBef>
                <a:spcPct val="0"/>
              </a:spcBef>
              <a:buFont typeface="Arial"/>
              <a:buChar char="•"/>
            </a:pPr>
            <a:r>
              <a:rPr lang="en-US" sz="2400" strike="noStrike" u="none">
                <a:solidFill>
                  <a:srgbClr val="0F4662"/>
                </a:solidFill>
                <a:latin typeface="Quicksand"/>
                <a:ea typeface="Quicksand"/>
                <a:cs typeface="Quicksand"/>
                <a:sym typeface="Quicksand"/>
              </a:rPr>
              <a:t>Thay thế ReLU/ReLU6 (ở V2) bằng h-swish.</a:t>
            </a:r>
          </a:p>
        </p:txBody>
      </p:sp>
      <p:sp>
        <p:nvSpPr>
          <p:cNvPr name="TextBox 8" id="8"/>
          <p:cNvSpPr txBox="true"/>
          <p:nvPr/>
        </p:nvSpPr>
        <p:spPr>
          <a:xfrm rot="0">
            <a:off x="9144000" y="2085691"/>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input</a:t>
            </a:r>
          </a:p>
        </p:txBody>
      </p:sp>
      <p:sp>
        <p:nvSpPr>
          <p:cNvPr name="TextBox 9" id="9"/>
          <p:cNvSpPr txBox="true"/>
          <p:nvPr/>
        </p:nvSpPr>
        <p:spPr>
          <a:xfrm rot="0">
            <a:off x="9144000" y="8433078"/>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output</a:t>
            </a:r>
          </a:p>
        </p:txBody>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10</a:t>
            </a:r>
          </a:p>
        </p:txBody>
      </p:sp>
      <p:sp>
        <p:nvSpPr>
          <p:cNvPr name="TextBox 11" id="11"/>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2.3. Kiến trúc MobileNet</a:t>
            </a:r>
          </a:p>
        </p:txBody>
      </p:sp>
      <p:sp>
        <p:nvSpPr>
          <p:cNvPr name="TextBox 12" id="12"/>
          <p:cNvSpPr txBox="true"/>
          <p:nvPr/>
        </p:nvSpPr>
        <p:spPr>
          <a:xfrm rot="0">
            <a:off x="1033167" y="1854526"/>
            <a:ext cx="5348229"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2.3.2. MobileNet V3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AutoShape 2" id="2"/>
          <p:cNvSpPr/>
          <p:nvPr/>
        </p:nvSpPr>
        <p:spPr>
          <a:xfrm>
            <a:off x="1024384" y="9286875"/>
            <a:ext cx="4344915" cy="0"/>
          </a:xfrm>
          <a:prstGeom prst="line">
            <a:avLst/>
          </a:prstGeom>
          <a:ln cap="flat" w="57150">
            <a:solidFill>
              <a:srgbClr val="7994A0"/>
            </a:solidFill>
            <a:prstDash val="solid"/>
            <a:headEnd type="none" len="sm" w="sm"/>
            <a:tailEnd type="none" len="sm" w="sm"/>
          </a:ln>
        </p:spPr>
      </p:sp>
      <p:sp>
        <p:nvSpPr>
          <p:cNvPr name="Freeform 3" id="3"/>
          <p:cNvSpPr/>
          <p:nvPr/>
        </p:nvSpPr>
        <p:spPr>
          <a:xfrm flipH="false" flipV="false" rot="0">
            <a:off x="15579303" y="714009"/>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4384" y="9529723"/>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3707282" y="4240509"/>
            <a:ext cx="10858500" cy="5284378"/>
          </a:xfrm>
          <a:custGeom>
            <a:avLst/>
            <a:gdLst/>
            <a:ahLst/>
            <a:cxnLst/>
            <a:rect r="r" b="b" t="t" l="l"/>
            <a:pathLst>
              <a:path h="5284378" w="10858500">
                <a:moveTo>
                  <a:pt x="0" y="0"/>
                </a:moveTo>
                <a:lnTo>
                  <a:pt x="10858500" y="0"/>
                </a:lnTo>
                <a:lnTo>
                  <a:pt x="10858500" y="5284378"/>
                </a:lnTo>
                <a:lnTo>
                  <a:pt x="0" y="5284378"/>
                </a:lnTo>
                <a:lnTo>
                  <a:pt x="0" y="0"/>
                </a:lnTo>
                <a:close/>
              </a:path>
            </a:pathLst>
          </a:custGeom>
          <a:blipFill>
            <a:blip r:embed="rId5"/>
            <a:stretch>
              <a:fillRect l="0" t="0" r="0" b="0"/>
            </a:stretch>
          </a:blipFill>
          <a:ln cap="sq">
            <a:noFill/>
            <a:prstDash val="solid"/>
            <a:miter/>
          </a:ln>
        </p:spPr>
      </p:sp>
      <p:sp>
        <p:nvSpPr>
          <p:cNvPr name="TextBox 6" id="6"/>
          <p:cNvSpPr txBox="true"/>
          <p:nvPr/>
        </p:nvSpPr>
        <p:spPr>
          <a:xfrm rot="0">
            <a:off x="1024384" y="2526406"/>
            <a:ext cx="16812480" cy="1253416"/>
          </a:xfrm>
          <a:prstGeom prst="rect">
            <a:avLst/>
          </a:prstGeom>
        </p:spPr>
        <p:txBody>
          <a:bodyPr anchor="t" rtlCol="false" tIns="0" lIns="0" bIns="0" rIns="0">
            <a:spAutoFit/>
          </a:bodyPr>
          <a:lstStyle/>
          <a:p>
            <a:pPr algn="just" marL="518160" indent="-259080" lvl="1">
              <a:lnSpc>
                <a:spcPts val="3359"/>
              </a:lnSpc>
              <a:spcBef>
                <a:spcPct val="0"/>
              </a:spcBef>
              <a:buFont typeface="Arial"/>
              <a:buChar char="•"/>
            </a:pPr>
            <a:r>
              <a:rPr lang="en-US" sz="2400">
                <a:solidFill>
                  <a:srgbClr val="0F4662"/>
                </a:solidFill>
                <a:latin typeface="Quicksand"/>
                <a:ea typeface="Quicksand"/>
                <a:cs typeface="Quicksand"/>
                <a:sym typeface="Quicksand"/>
              </a:rPr>
              <a:t>Sử dụng Un</a:t>
            </a:r>
            <a:r>
              <a:rPr lang="en-US" sz="2400" strike="noStrike" u="none">
                <a:solidFill>
                  <a:srgbClr val="0F4662"/>
                </a:solidFill>
                <a:latin typeface="Quicksand"/>
                <a:ea typeface="Quicksand"/>
                <a:cs typeface="Quicksand"/>
                <a:sym typeface="Quicksand"/>
              </a:rPr>
              <a:t>iversal Inverted Bottleneck (UIB) Block, đó là sự linh hoạt giữa các kiến trúc: IB, ConvNext, FFN (Feed-Forward Network) và  ExtraDW (Extra Depthwise).</a:t>
            </a:r>
          </a:p>
          <a:p>
            <a:pPr algn="just" marL="518160" indent="-259080" lvl="1">
              <a:lnSpc>
                <a:spcPts val="3359"/>
              </a:lnSpc>
              <a:spcBef>
                <a:spcPct val="0"/>
              </a:spcBef>
              <a:buFont typeface="Arial"/>
              <a:buChar char="•"/>
            </a:pPr>
            <a:r>
              <a:rPr lang="en-US" sz="2400" strike="noStrike" u="none">
                <a:solidFill>
                  <a:srgbClr val="0F4662"/>
                </a:solidFill>
                <a:latin typeface="Quicksand"/>
                <a:ea typeface="Quicksand"/>
                <a:cs typeface="Quicksand"/>
                <a:sym typeface="Quicksand"/>
              </a:rPr>
              <a:t>NAS có thể chọn có/không dùng depthwise trước/sau khối expansion để cân bằng giữa hiệu suất và độ chính xác.</a:t>
            </a:r>
          </a:p>
        </p:txBody>
      </p:sp>
      <p:sp>
        <p:nvSpPr>
          <p:cNvPr name="TextBox 7" id="7"/>
          <p:cNvSpPr txBox="true"/>
          <p:nvPr/>
        </p:nvSpPr>
        <p:spPr>
          <a:xfrm rot="0">
            <a:off x="4141378" y="5219657"/>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input</a:t>
            </a:r>
          </a:p>
        </p:txBody>
      </p:sp>
      <p:sp>
        <p:nvSpPr>
          <p:cNvPr name="TextBox 8" id="8"/>
          <p:cNvSpPr txBox="true"/>
          <p:nvPr/>
        </p:nvSpPr>
        <p:spPr>
          <a:xfrm rot="0">
            <a:off x="4141378" y="8398934"/>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output</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11</a:t>
            </a:r>
          </a:p>
        </p:txBody>
      </p:sp>
      <p:sp>
        <p:nvSpPr>
          <p:cNvPr name="TextBox 10" id="10"/>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2.3. Kiến trúc MobileNet</a:t>
            </a:r>
          </a:p>
        </p:txBody>
      </p:sp>
      <p:sp>
        <p:nvSpPr>
          <p:cNvPr name="TextBox 11" id="11"/>
          <p:cNvSpPr txBox="true"/>
          <p:nvPr/>
        </p:nvSpPr>
        <p:spPr>
          <a:xfrm rot="0">
            <a:off x="1033167" y="1854526"/>
            <a:ext cx="5348229"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2.3.3. MobileNet V4</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AutoShape 2" id="2"/>
          <p:cNvSpPr/>
          <p:nvPr/>
        </p:nvSpPr>
        <p:spPr>
          <a:xfrm>
            <a:off x="1024384" y="9286875"/>
            <a:ext cx="4344915" cy="0"/>
          </a:xfrm>
          <a:prstGeom prst="line">
            <a:avLst/>
          </a:prstGeom>
          <a:ln cap="flat" w="57150">
            <a:solidFill>
              <a:srgbClr val="7994A0"/>
            </a:solidFill>
            <a:prstDash val="solid"/>
            <a:headEnd type="none" len="sm" w="sm"/>
            <a:tailEnd type="none" len="sm" w="sm"/>
          </a:ln>
        </p:spPr>
      </p:sp>
      <p:sp>
        <p:nvSpPr>
          <p:cNvPr name="Freeform 3" id="3"/>
          <p:cNvSpPr/>
          <p:nvPr/>
        </p:nvSpPr>
        <p:spPr>
          <a:xfrm flipH="false" flipV="false" rot="0">
            <a:off x="15579303" y="714009"/>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4384" y="9529723"/>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3714750" y="4245345"/>
            <a:ext cx="10858500" cy="5284378"/>
          </a:xfrm>
          <a:custGeom>
            <a:avLst/>
            <a:gdLst/>
            <a:ahLst/>
            <a:cxnLst/>
            <a:rect r="r" b="b" t="t" l="l"/>
            <a:pathLst>
              <a:path h="5284378" w="10858500">
                <a:moveTo>
                  <a:pt x="0" y="0"/>
                </a:moveTo>
                <a:lnTo>
                  <a:pt x="10858500" y="0"/>
                </a:lnTo>
                <a:lnTo>
                  <a:pt x="10858500" y="5284378"/>
                </a:lnTo>
                <a:lnTo>
                  <a:pt x="0" y="5284378"/>
                </a:lnTo>
                <a:lnTo>
                  <a:pt x="0" y="0"/>
                </a:lnTo>
                <a:close/>
              </a:path>
            </a:pathLst>
          </a:custGeom>
          <a:blipFill>
            <a:blip r:embed="rId5"/>
            <a:stretch>
              <a:fillRect l="0" t="0" r="0" b="0"/>
            </a:stretch>
          </a:blipFill>
          <a:ln cap="sq">
            <a:noFill/>
            <a:prstDash val="solid"/>
            <a:miter/>
          </a:ln>
        </p:spPr>
      </p:sp>
      <p:sp>
        <p:nvSpPr>
          <p:cNvPr name="TextBox 6" id="6"/>
          <p:cNvSpPr txBox="true"/>
          <p:nvPr/>
        </p:nvSpPr>
        <p:spPr>
          <a:xfrm rot="0">
            <a:off x="1024384" y="2526406"/>
            <a:ext cx="16812480" cy="1253416"/>
          </a:xfrm>
          <a:prstGeom prst="rect">
            <a:avLst/>
          </a:prstGeom>
        </p:spPr>
        <p:txBody>
          <a:bodyPr anchor="t" rtlCol="false" tIns="0" lIns="0" bIns="0" rIns="0">
            <a:spAutoFit/>
          </a:bodyPr>
          <a:lstStyle/>
          <a:p>
            <a:pPr algn="just" marL="518160" indent="-259080" lvl="1">
              <a:lnSpc>
                <a:spcPts val="3359"/>
              </a:lnSpc>
              <a:spcBef>
                <a:spcPct val="0"/>
              </a:spcBef>
              <a:buFont typeface="Arial"/>
              <a:buChar char="•"/>
            </a:pPr>
            <a:r>
              <a:rPr lang="en-US" sz="2400">
                <a:solidFill>
                  <a:srgbClr val="0F4662"/>
                </a:solidFill>
                <a:latin typeface="Quicksand"/>
                <a:ea typeface="Quicksand"/>
                <a:cs typeface="Quicksand"/>
                <a:sym typeface="Quicksand"/>
              </a:rPr>
              <a:t>MobileNe</a:t>
            </a:r>
            <a:r>
              <a:rPr lang="en-US" sz="2400" strike="noStrike" u="none">
                <a:solidFill>
                  <a:srgbClr val="0F4662"/>
                </a:solidFill>
                <a:latin typeface="Quicksand"/>
                <a:ea typeface="Quicksand"/>
                <a:cs typeface="Quicksand"/>
                <a:sym typeface="Quicksand"/>
              </a:rPr>
              <a:t>t Inverted Bottleneck (IB): Đã giới thiệu ở MobileNetV2:</a:t>
            </a:r>
          </a:p>
          <a:p>
            <a:pPr algn="just" marL="1036320" indent="-345440" lvl="2">
              <a:lnSpc>
                <a:spcPts val="3359"/>
              </a:lnSpc>
              <a:spcBef>
                <a:spcPct val="0"/>
              </a:spcBef>
              <a:buFont typeface="Arial"/>
              <a:buChar char="⚬"/>
            </a:pPr>
            <a:r>
              <a:rPr lang="en-US" sz="2400" strike="noStrike" u="none">
                <a:solidFill>
                  <a:srgbClr val="0F4662"/>
                </a:solidFill>
                <a:latin typeface="Quicksand"/>
                <a:ea typeface="Quicksand"/>
                <a:cs typeface="Quicksand"/>
                <a:sym typeface="Quicksand"/>
              </a:rPr>
              <a:t>Thực hiện spatial mixing (trộn không gian) sau khi mở rộng số kênh.</a:t>
            </a:r>
          </a:p>
          <a:p>
            <a:pPr algn="just" marL="1036320" indent="-345440" lvl="2">
              <a:lnSpc>
                <a:spcPts val="3359"/>
              </a:lnSpc>
              <a:spcBef>
                <a:spcPct val="0"/>
              </a:spcBef>
              <a:buFont typeface="Arial"/>
              <a:buChar char="⚬"/>
            </a:pPr>
            <a:r>
              <a:rPr lang="en-US" sz="2400" strike="noStrike" u="none">
                <a:solidFill>
                  <a:srgbClr val="0F4662"/>
                </a:solidFill>
                <a:latin typeface="Quicksand"/>
                <a:ea typeface="Quicksand"/>
                <a:cs typeface="Quicksand"/>
                <a:sym typeface="Quicksand"/>
              </a:rPr>
              <a:t>Tăng khả năng biểu diễn vì hoạt động trên không gian đặc trưng có nhiều kênh.</a:t>
            </a:r>
          </a:p>
        </p:txBody>
      </p:sp>
      <p:sp>
        <p:nvSpPr>
          <p:cNvPr name="TextBox 7" id="7"/>
          <p:cNvSpPr txBox="true"/>
          <p:nvPr/>
        </p:nvSpPr>
        <p:spPr>
          <a:xfrm rot="0">
            <a:off x="4141378" y="5219657"/>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input</a:t>
            </a:r>
          </a:p>
        </p:txBody>
      </p:sp>
      <p:sp>
        <p:nvSpPr>
          <p:cNvPr name="TextBox 8" id="8"/>
          <p:cNvSpPr txBox="true"/>
          <p:nvPr/>
        </p:nvSpPr>
        <p:spPr>
          <a:xfrm rot="0">
            <a:off x="4141378" y="8398934"/>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output</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12</a:t>
            </a:r>
          </a:p>
        </p:txBody>
      </p:sp>
      <p:sp>
        <p:nvSpPr>
          <p:cNvPr name="TextBox 10" id="10"/>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2.3. Kiến trúc MobileNet</a:t>
            </a:r>
          </a:p>
        </p:txBody>
      </p:sp>
      <p:sp>
        <p:nvSpPr>
          <p:cNvPr name="TextBox 11" id="11"/>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2.3.3. MobileNet V4 - Các biến thể của UIB</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AutoShape 2" id="2"/>
          <p:cNvSpPr/>
          <p:nvPr/>
        </p:nvSpPr>
        <p:spPr>
          <a:xfrm>
            <a:off x="1024384" y="9286875"/>
            <a:ext cx="4344915" cy="0"/>
          </a:xfrm>
          <a:prstGeom prst="line">
            <a:avLst/>
          </a:prstGeom>
          <a:ln cap="flat" w="57150">
            <a:solidFill>
              <a:srgbClr val="7994A0"/>
            </a:solidFill>
            <a:prstDash val="solid"/>
            <a:headEnd type="none" len="sm" w="sm"/>
            <a:tailEnd type="none" len="sm" w="sm"/>
          </a:ln>
        </p:spPr>
      </p:sp>
      <p:sp>
        <p:nvSpPr>
          <p:cNvPr name="Freeform 3" id="3"/>
          <p:cNvSpPr/>
          <p:nvPr/>
        </p:nvSpPr>
        <p:spPr>
          <a:xfrm flipH="false" flipV="false" rot="0">
            <a:off x="15579303" y="714009"/>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4384" y="9529723"/>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3714750" y="4245345"/>
            <a:ext cx="10858500" cy="5284378"/>
          </a:xfrm>
          <a:custGeom>
            <a:avLst/>
            <a:gdLst/>
            <a:ahLst/>
            <a:cxnLst/>
            <a:rect r="r" b="b" t="t" l="l"/>
            <a:pathLst>
              <a:path h="5284378" w="10858500">
                <a:moveTo>
                  <a:pt x="0" y="0"/>
                </a:moveTo>
                <a:lnTo>
                  <a:pt x="10858500" y="0"/>
                </a:lnTo>
                <a:lnTo>
                  <a:pt x="10858500" y="5284378"/>
                </a:lnTo>
                <a:lnTo>
                  <a:pt x="0" y="5284378"/>
                </a:lnTo>
                <a:lnTo>
                  <a:pt x="0" y="0"/>
                </a:lnTo>
                <a:close/>
              </a:path>
            </a:pathLst>
          </a:custGeom>
          <a:blipFill>
            <a:blip r:embed="rId5"/>
            <a:stretch>
              <a:fillRect l="0" t="0" r="0" b="0"/>
            </a:stretch>
          </a:blipFill>
        </p:spPr>
      </p:sp>
      <p:sp>
        <p:nvSpPr>
          <p:cNvPr name="TextBox 6" id="6"/>
          <p:cNvSpPr txBox="true"/>
          <p:nvPr/>
        </p:nvSpPr>
        <p:spPr>
          <a:xfrm rot="0">
            <a:off x="1024384" y="2526406"/>
            <a:ext cx="16812480" cy="1253416"/>
          </a:xfrm>
          <a:prstGeom prst="rect">
            <a:avLst/>
          </a:prstGeom>
        </p:spPr>
        <p:txBody>
          <a:bodyPr anchor="t" rtlCol="false" tIns="0" lIns="0" bIns="0" rIns="0">
            <a:spAutoFit/>
          </a:bodyPr>
          <a:lstStyle/>
          <a:p>
            <a:pPr algn="just" marL="518160" indent="-259080" lvl="1">
              <a:lnSpc>
                <a:spcPts val="3359"/>
              </a:lnSpc>
              <a:spcBef>
                <a:spcPct val="0"/>
              </a:spcBef>
              <a:buFont typeface="Arial"/>
              <a:buChar char="•"/>
            </a:pPr>
            <a:r>
              <a:rPr lang="en-US" sz="2400">
                <a:solidFill>
                  <a:srgbClr val="0F4662"/>
                </a:solidFill>
                <a:latin typeface="Quicksand"/>
                <a:ea typeface="Quicksand"/>
                <a:cs typeface="Quicksand"/>
                <a:sym typeface="Quicksand"/>
              </a:rPr>
              <a:t>Co</a:t>
            </a:r>
            <a:r>
              <a:rPr lang="en-US" sz="2400" strike="noStrike" u="none">
                <a:solidFill>
                  <a:srgbClr val="0F4662"/>
                </a:solidFill>
                <a:latin typeface="Quicksand"/>
                <a:ea typeface="Quicksand"/>
                <a:cs typeface="Quicksand"/>
                <a:sym typeface="Quicksand"/>
              </a:rPr>
              <a:t>nvNext-Like: </a:t>
            </a:r>
          </a:p>
          <a:p>
            <a:pPr algn="just" marL="1036320" indent="-345440" lvl="2">
              <a:lnSpc>
                <a:spcPts val="3359"/>
              </a:lnSpc>
              <a:spcBef>
                <a:spcPct val="0"/>
              </a:spcBef>
              <a:buFont typeface="Arial"/>
              <a:buChar char="⚬"/>
            </a:pPr>
            <a:r>
              <a:rPr lang="en-US" sz="2400" strike="noStrike" u="none">
                <a:solidFill>
                  <a:srgbClr val="0F4662"/>
                </a:solidFill>
                <a:latin typeface="Quicksand"/>
                <a:ea typeface="Quicksand"/>
                <a:cs typeface="Quicksand"/>
                <a:sym typeface="Quicksand"/>
              </a:rPr>
              <a:t>Spatial mixing được thực hiện trước bước mở rộng số kênh, tức là trên không gian hẹp.</a:t>
            </a:r>
          </a:p>
          <a:p>
            <a:pPr algn="just" marL="1036320" indent="-345440" lvl="2">
              <a:lnSpc>
                <a:spcPts val="3359"/>
              </a:lnSpc>
              <a:spcBef>
                <a:spcPct val="0"/>
              </a:spcBef>
              <a:buFont typeface="Arial"/>
              <a:buChar char="⚬"/>
            </a:pPr>
            <a:r>
              <a:rPr lang="en-US" sz="2400" strike="noStrike" u="none">
                <a:solidFill>
                  <a:srgbClr val="0F4662"/>
                </a:solidFill>
                <a:latin typeface="Quicksand"/>
                <a:ea typeface="Quicksand"/>
                <a:cs typeface="Quicksand"/>
                <a:sym typeface="Quicksand"/>
              </a:rPr>
              <a:t>Hỗ trợ kernel lớn hơn.</a:t>
            </a:r>
          </a:p>
        </p:txBody>
      </p:sp>
      <p:sp>
        <p:nvSpPr>
          <p:cNvPr name="TextBox 7" id="7"/>
          <p:cNvSpPr txBox="true"/>
          <p:nvPr/>
        </p:nvSpPr>
        <p:spPr>
          <a:xfrm rot="0">
            <a:off x="4141378" y="5219657"/>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input</a:t>
            </a:r>
          </a:p>
        </p:txBody>
      </p:sp>
      <p:sp>
        <p:nvSpPr>
          <p:cNvPr name="TextBox 8" id="8"/>
          <p:cNvSpPr txBox="true"/>
          <p:nvPr/>
        </p:nvSpPr>
        <p:spPr>
          <a:xfrm rot="0">
            <a:off x="4141378" y="8398934"/>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output</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13</a:t>
            </a:r>
          </a:p>
        </p:txBody>
      </p:sp>
      <p:sp>
        <p:nvSpPr>
          <p:cNvPr name="TextBox 10" id="10"/>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2.3. Kiến trúc MobileNet</a:t>
            </a:r>
          </a:p>
        </p:txBody>
      </p:sp>
      <p:sp>
        <p:nvSpPr>
          <p:cNvPr name="TextBox 11" id="11"/>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2.3.3. MobileNet V4 - Các biến thể của UIB</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AutoShape 2" id="2"/>
          <p:cNvSpPr/>
          <p:nvPr/>
        </p:nvSpPr>
        <p:spPr>
          <a:xfrm>
            <a:off x="1024384" y="9286875"/>
            <a:ext cx="4344915" cy="0"/>
          </a:xfrm>
          <a:prstGeom prst="line">
            <a:avLst/>
          </a:prstGeom>
          <a:ln cap="flat" w="57150">
            <a:solidFill>
              <a:srgbClr val="7994A0"/>
            </a:solidFill>
            <a:prstDash val="solid"/>
            <a:headEnd type="none" len="sm" w="sm"/>
            <a:tailEnd type="none" len="sm" w="sm"/>
          </a:ln>
        </p:spPr>
      </p:sp>
      <p:sp>
        <p:nvSpPr>
          <p:cNvPr name="Freeform 3" id="3"/>
          <p:cNvSpPr/>
          <p:nvPr/>
        </p:nvSpPr>
        <p:spPr>
          <a:xfrm flipH="false" flipV="false" rot="0">
            <a:off x="15579303" y="714009"/>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4384" y="9529723"/>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3714750" y="4249777"/>
            <a:ext cx="10858500" cy="5279946"/>
          </a:xfrm>
          <a:custGeom>
            <a:avLst/>
            <a:gdLst/>
            <a:ahLst/>
            <a:cxnLst/>
            <a:rect r="r" b="b" t="t" l="l"/>
            <a:pathLst>
              <a:path h="5279946" w="10858500">
                <a:moveTo>
                  <a:pt x="0" y="0"/>
                </a:moveTo>
                <a:lnTo>
                  <a:pt x="10858500" y="0"/>
                </a:lnTo>
                <a:lnTo>
                  <a:pt x="10858500" y="5279946"/>
                </a:lnTo>
                <a:lnTo>
                  <a:pt x="0" y="5279946"/>
                </a:lnTo>
                <a:lnTo>
                  <a:pt x="0" y="0"/>
                </a:lnTo>
                <a:close/>
              </a:path>
            </a:pathLst>
          </a:custGeom>
          <a:blipFill>
            <a:blip r:embed="rId5"/>
            <a:stretch>
              <a:fillRect l="0" t="0" r="0" b="0"/>
            </a:stretch>
          </a:blipFill>
        </p:spPr>
      </p:sp>
      <p:sp>
        <p:nvSpPr>
          <p:cNvPr name="TextBox 6" id="6"/>
          <p:cNvSpPr txBox="true"/>
          <p:nvPr/>
        </p:nvSpPr>
        <p:spPr>
          <a:xfrm rot="0">
            <a:off x="1024384" y="2526406"/>
            <a:ext cx="16812480" cy="1253416"/>
          </a:xfrm>
          <a:prstGeom prst="rect">
            <a:avLst/>
          </a:prstGeom>
        </p:spPr>
        <p:txBody>
          <a:bodyPr anchor="t" rtlCol="false" tIns="0" lIns="0" bIns="0" rIns="0">
            <a:spAutoFit/>
          </a:bodyPr>
          <a:lstStyle/>
          <a:p>
            <a:pPr algn="just" marL="518160" indent="-259080" lvl="1">
              <a:lnSpc>
                <a:spcPts val="3359"/>
              </a:lnSpc>
              <a:buFont typeface="Arial"/>
              <a:buChar char="•"/>
            </a:pPr>
            <a:r>
              <a:rPr lang="en-US" sz="2400">
                <a:solidFill>
                  <a:srgbClr val="0F4662"/>
                </a:solidFill>
                <a:latin typeface="Quicksand"/>
                <a:ea typeface="Quicksand"/>
                <a:cs typeface="Quicksand"/>
                <a:sym typeface="Quicksand"/>
              </a:rPr>
              <a:t>ExtraDW (Extra Depthwise):</a:t>
            </a:r>
          </a:p>
          <a:p>
            <a:pPr algn="just" marL="1036320" indent="-345440" lvl="2">
              <a:lnSpc>
                <a:spcPts val="3359"/>
              </a:lnSpc>
              <a:buFont typeface="Arial"/>
              <a:buChar char="⚬"/>
            </a:pPr>
            <a:r>
              <a:rPr lang="en-US" sz="2400">
                <a:solidFill>
                  <a:srgbClr val="0F4662"/>
                </a:solidFill>
                <a:latin typeface="Quicksand"/>
                <a:ea typeface="Quicksand"/>
                <a:cs typeface="Quicksand"/>
                <a:sym typeface="Quicksand"/>
              </a:rPr>
              <a:t>Thêm depthwise convolution phụ, giúp tăng độ sâu mạng.</a:t>
            </a:r>
          </a:p>
          <a:p>
            <a:pPr algn="just" marL="1036320" indent="-345440" lvl="2">
              <a:lnSpc>
                <a:spcPts val="3359"/>
              </a:lnSpc>
              <a:spcBef>
                <a:spcPct val="0"/>
              </a:spcBef>
              <a:buFont typeface="Arial"/>
              <a:buChar char="⚬"/>
            </a:pPr>
            <a:r>
              <a:rPr lang="en-US" sz="2400">
                <a:solidFill>
                  <a:srgbClr val="0F4662"/>
                </a:solidFill>
                <a:latin typeface="Quicksand"/>
                <a:ea typeface="Quicksand"/>
                <a:cs typeface="Quicksand"/>
                <a:sym typeface="Quicksand"/>
              </a:rPr>
              <a:t>Là sự kết hợp giữa lợi thế của ConvNext-Like và IB.</a:t>
            </a:r>
          </a:p>
        </p:txBody>
      </p:sp>
      <p:sp>
        <p:nvSpPr>
          <p:cNvPr name="TextBox 7" id="7"/>
          <p:cNvSpPr txBox="true"/>
          <p:nvPr/>
        </p:nvSpPr>
        <p:spPr>
          <a:xfrm rot="0">
            <a:off x="4141378" y="5219657"/>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input</a:t>
            </a:r>
          </a:p>
        </p:txBody>
      </p:sp>
      <p:sp>
        <p:nvSpPr>
          <p:cNvPr name="TextBox 8" id="8"/>
          <p:cNvSpPr txBox="true"/>
          <p:nvPr/>
        </p:nvSpPr>
        <p:spPr>
          <a:xfrm rot="0">
            <a:off x="4141378" y="8398934"/>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output</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14</a:t>
            </a:r>
          </a:p>
        </p:txBody>
      </p:sp>
      <p:sp>
        <p:nvSpPr>
          <p:cNvPr name="TextBox 10" id="10"/>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2.3. Kiến trúc MobileNet</a:t>
            </a:r>
          </a:p>
        </p:txBody>
      </p:sp>
      <p:sp>
        <p:nvSpPr>
          <p:cNvPr name="TextBox 11" id="11"/>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2.3.3. MobileNet V4 - Các biến thể của UIB</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AutoShape 2" id="2"/>
          <p:cNvSpPr/>
          <p:nvPr/>
        </p:nvSpPr>
        <p:spPr>
          <a:xfrm>
            <a:off x="1024384" y="9286875"/>
            <a:ext cx="4344915" cy="0"/>
          </a:xfrm>
          <a:prstGeom prst="line">
            <a:avLst/>
          </a:prstGeom>
          <a:ln cap="flat" w="57150">
            <a:solidFill>
              <a:srgbClr val="7994A0"/>
            </a:solidFill>
            <a:prstDash val="solid"/>
            <a:headEnd type="none" len="sm" w="sm"/>
            <a:tailEnd type="none" len="sm" w="sm"/>
          </a:ln>
        </p:spPr>
      </p:sp>
      <p:sp>
        <p:nvSpPr>
          <p:cNvPr name="Freeform 3" id="3"/>
          <p:cNvSpPr/>
          <p:nvPr/>
        </p:nvSpPr>
        <p:spPr>
          <a:xfrm flipH="false" flipV="false" rot="0">
            <a:off x="15579303" y="714009"/>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4384" y="9529723"/>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3714750" y="4249777"/>
            <a:ext cx="10858500" cy="5279946"/>
          </a:xfrm>
          <a:custGeom>
            <a:avLst/>
            <a:gdLst/>
            <a:ahLst/>
            <a:cxnLst/>
            <a:rect r="r" b="b" t="t" l="l"/>
            <a:pathLst>
              <a:path h="5279946" w="10858500">
                <a:moveTo>
                  <a:pt x="0" y="0"/>
                </a:moveTo>
                <a:lnTo>
                  <a:pt x="10858500" y="0"/>
                </a:lnTo>
                <a:lnTo>
                  <a:pt x="10858500" y="5279946"/>
                </a:lnTo>
                <a:lnTo>
                  <a:pt x="0" y="5279946"/>
                </a:lnTo>
                <a:lnTo>
                  <a:pt x="0" y="0"/>
                </a:lnTo>
                <a:close/>
              </a:path>
            </a:pathLst>
          </a:custGeom>
          <a:blipFill>
            <a:blip r:embed="rId5"/>
            <a:stretch>
              <a:fillRect l="0" t="0" r="0" b="0"/>
            </a:stretch>
          </a:blipFill>
        </p:spPr>
      </p:sp>
      <p:sp>
        <p:nvSpPr>
          <p:cNvPr name="TextBox 6" id="6"/>
          <p:cNvSpPr txBox="true"/>
          <p:nvPr/>
        </p:nvSpPr>
        <p:spPr>
          <a:xfrm rot="0">
            <a:off x="1024384" y="2526406"/>
            <a:ext cx="16812480" cy="1253416"/>
          </a:xfrm>
          <a:prstGeom prst="rect">
            <a:avLst/>
          </a:prstGeom>
        </p:spPr>
        <p:txBody>
          <a:bodyPr anchor="t" rtlCol="false" tIns="0" lIns="0" bIns="0" rIns="0">
            <a:spAutoFit/>
          </a:bodyPr>
          <a:lstStyle/>
          <a:p>
            <a:pPr algn="just" marL="518160" indent="-259080" lvl="1">
              <a:lnSpc>
                <a:spcPts val="3359"/>
              </a:lnSpc>
              <a:buFont typeface="Arial"/>
              <a:buChar char="•"/>
            </a:pPr>
            <a:r>
              <a:rPr lang="en-US" sz="2400">
                <a:solidFill>
                  <a:srgbClr val="0F4662"/>
                </a:solidFill>
                <a:latin typeface="Quicksand"/>
                <a:ea typeface="Quicksand"/>
                <a:cs typeface="Quicksand"/>
                <a:sym typeface="Quicksand"/>
              </a:rPr>
              <a:t>FFN:</a:t>
            </a:r>
          </a:p>
          <a:p>
            <a:pPr algn="just" marL="1036320" indent="-345440" lvl="2">
              <a:lnSpc>
                <a:spcPts val="3359"/>
              </a:lnSpc>
              <a:buFont typeface="Arial"/>
              <a:buChar char="⚬"/>
            </a:pPr>
            <a:r>
              <a:rPr lang="en-US" sz="2400">
                <a:solidFill>
                  <a:srgbClr val="0F4662"/>
                </a:solidFill>
                <a:latin typeface="Quicksand"/>
                <a:ea typeface="Quicksand"/>
                <a:cs typeface="Quicksand"/>
                <a:sym typeface="Quicksand"/>
              </a:rPr>
              <a:t>Dạng đơn giản: hai lớp 1×1 Pointwise Convolution.</a:t>
            </a:r>
          </a:p>
          <a:p>
            <a:pPr algn="just" marL="1036320" indent="-345440" lvl="2">
              <a:lnSpc>
                <a:spcPts val="3359"/>
              </a:lnSpc>
              <a:spcBef>
                <a:spcPct val="0"/>
              </a:spcBef>
              <a:buFont typeface="Arial"/>
              <a:buChar char="⚬"/>
            </a:pPr>
            <a:r>
              <a:rPr lang="en-US" sz="2400">
                <a:solidFill>
                  <a:srgbClr val="0F4662"/>
                </a:solidFill>
                <a:latin typeface="Quicksand"/>
                <a:ea typeface="Quicksand"/>
                <a:cs typeface="Quicksand"/>
                <a:sym typeface="Quicksand"/>
              </a:rPr>
              <a:t>Rất phù hợp với accelerator (TPU, NPU) nhờ tính chất đơn giản và khả năng xử lý song song.</a:t>
            </a:r>
          </a:p>
        </p:txBody>
      </p:sp>
      <p:sp>
        <p:nvSpPr>
          <p:cNvPr name="TextBox 7" id="7"/>
          <p:cNvSpPr txBox="true"/>
          <p:nvPr/>
        </p:nvSpPr>
        <p:spPr>
          <a:xfrm rot="0">
            <a:off x="4141378" y="5219657"/>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input</a:t>
            </a:r>
          </a:p>
        </p:txBody>
      </p:sp>
      <p:sp>
        <p:nvSpPr>
          <p:cNvPr name="TextBox 8" id="8"/>
          <p:cNvSpPr txBox="true"/>
          <p:nvPr/>
        </p:nvSpPr>
        <p:spPr>
          <a:xfrm rot="0">
            <a:off x="4141378" y="8398934"/>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output</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15</a:t>
            </a:r>
          </a:p>
        </p:txBody>
      </p:sp>
      <p:sp>
        <p:nvSpPr>
          <p:cNvPr name="TextBox 10" id="10"/>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2.3. Kiến trúc MobileNet</a:t>
            </a:r>
          </a:p>
        </p:txBody>
      </p:sp>
      <p:sp>
        <p:nvSpPr>
          <p:cNvPr name="TextBox 11" id="11"/>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2.3.3. MobileNet V4 - Các biến thể của UIB</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AutoShape 2" id="2"/>
          <p:cNvSpPr/>
          <p:nvPr/>
        </p:nvSpPr>
        <p:spPr>
          <a:xfrm>
            <a:off x="1024384" y="9286875"/>
            <a:ext cx="4344915" cy="0"/>
          </a:xfrm>
          <a:prstGeom prst="line">
            <a:avLst/>
          </a:prstGeom>
          <a:ln cap="flat" w="57150">
            <a:solidFill>
              <a:srgbClr val="7994A0"/>
            </a:solidFill>
            <a:prstDash val="solid"/>
            <a:headEnd type="none" len="sm" w="sm"/>
            <a:tailEnd type="none" len="sm" w="sm"/>
          </a:ln>
        </p:spPr>
      </p:sp>
      <p:sp>
        <p:nvSpPr>
          <p:cNvPr name="Freeform 3" id="3"/>
          <p:cNvSpPr/>
          <p:nvPr/>
        </p:nvSpPr>
        <p:spPr>
          <a:xfrm flipH="false" flipV="false" rot="0">
            <a:off x="15579303" y="714009"/>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4384" y="9529723"/>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3714750" y="4256096"/>
            <a:ext cx="10858500" cy="5334238"/>
          </a:xfrm>
          <a:custGeom>
            <a:avLst/>
            <a:gdLst/>
            <a:ahLst/>
            <a:cxnLst/>
            <a:rect r="r" b="b" t="t" l="l"/>
            <a:pathLst>
              <a:path h="5334238" w="10858500">
                <a:moveTo>
                  <a:pt x="0" y="0"/>
                </a:moveTo>
                <a:lnTo>
                  <a:pt x="10858500" y="0"/>
                </a:lnTo>
                <a:lnTo>
                  <a:pt x="10858500" y="5334238"/>
                </a:lnTo>
                <a:lnTo>
                  <a:pt x="0" y="5334238"/>
                </a:lnTo>
                <a:lnTo>
                  <a:pt x="0" y="0"/>
                </a:lnTo>
                <a:close/>
              </a:path>
            </a:pathLst>
          </a:custGeom>
          <a:blipFill>
            <a:blip r:embed="rId5"/>
            <a:stretch>
              <a:fillRect l="0" t="0" r="0" b="0"/>
            </a:stretch>
          </a:blipFill>
        </p:spPr>
      </p:sp>
      <p:sp>
        <p:nvSpPr>
          <p:cNvPr name="TextBox 6" id="6"/>
          <p:cNvSpPr txBox="true"/>
          <p:nvPr/>
        </p:nvSpPr>
        <p:spPr>
          <a:xfrm rot="0">
            <a:off x="1024384" y="2526406"/>
            <a:ext cx="16812480" cy="834340"/>
          </a:xfrm>
          <a:prstGeom prst="rect">
            <a:avLst/>
          </a:prstGeom>
        </p:spPr>
        <p:txBody>
          <a:bodyPr anchor="t" rtlCol="false" tIns="0" lIns="0" bIns="0" rIns="0">
            <a:spAutoFit/>
          </a:bodyPr>
          <a:lstStyle/>
          <a:p>
            <a:pPr algn="just" marL="518160" indent="-259080" lvl="1">
              <a:lnSpc>
                <a:spcPts val="3359"/>
              </a:lnSpc>
              <a:spcBef>
                <a:spcPct val="0"/>
              </a:spcBef>
              <a:buFont typeface="Arial"/>
              <a:buChar char="•"/>
            </a:pPr>
            <a:r>
              <a:rPr lang="en-US" sz="2400">
                <a:solidFill>
                  <a:srgbClr val="0F4662"/>
                </a:solidFill>
                <a:latin typeface="Quicksand"/>
                <a:ea typeface="Quicksand"/>
                <a:cs typeface="Quicksand"/>
                <a:sym typeface="Quicksand"/>
              </a:rPr>
              <a:t>FuseIB: = k×k Conv2D → 1×1 Conv2D. dùng một lớp Conv2D chuẩn k×k để vừa mở rộng kênh, vừa trộn không gian, rồi sau đó mới nén lại bằng 1×1 Conv2D (PW).</a:t>
            </a:r>
          </a:p>
        </p:txBody>
      </p:sp>
      <p:sp>
        <p:nvSpPr>
          <p:cNvPr name="TextBox 7" id="7"/>
          <p:cNvSpPr txBox="true"/>
          <p:nvPr/>
        </p:nvSpPr>
        <p:spPr>
          <a:xfrm rot="0">
            <a:off x="4141378" y="5219657"/>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input</a:t>
            </a:r>
          </a:p>
        </p:txBody>
      </p:sp>
      <p:sp>
        <p:nvSpPr>
          <p:cNvPr name="TextBox 8" id="8"/>
          <p:cNvSpPr txBox="true"/>
          <p:nvPr/>
        </p:nvSpPr>
        <p:spPr>
          <a:xfrm rot="0">
            <a:off x="4141378" y="8398934"/>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output</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16</a:t>
            </a:r>
          </a:p>
        </p:txBody>
      </p:sp>
      <p:sp>
        <p:nvSpPr>
          <p:cNvPr name="TextBox 10" id="10"/>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2.3. Kiến trúc MobileNet</a:t>
            </a:r>
          </a:p>
        </p:txBody>
      </p:sp>
      <p:sp>
        <p:nvSpPr>
          <p:cNvPr name="TextBox 11" id="11"/>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2.3.3. MobileNet V4 - Các biến thể của UIB</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4093893" y="15849"/>
            <a:ext cx="4194107" cy="10271151"/>
            <a:chOff x="0" y="0"/>
            <a:chExt cx="1104621" cy="2705159"/>
          </a:xfrm>
        </p:grpSpPr>
        <p:sp>
          <p:nvSpPr>
            <p:cNvPr name="Freeform 3" id="3"/>
            <p:cNvSpPr/>
            <p:nvPr/>
          </p:nvSpPr>
          <p:spPr>
            <a:xfrm flipH="false" flipV="false" rot="0">
              <a:off x="0" y="0"/>
              <a:ext cx="1104621" cy="2705159"/>
            </a:xfrm>
            <a:custGeom>
              <a:avLst/>
              <a:gdLst/>
              <a:ahLst/>
              <a:cxnLst/>
              <a:rect r="r" b="b" t="t" l="l"/>
              <a:pathLst>
                <a:path h="2705159" w="1104621">
                  <a:moveTo>
                    <a:pt x="0" y="0"/>
                  </a:moveTo>
                  <a:lnTo>
                    <a:pt x="1104621" y="0"/>
                  </a:lnTo>
                  <a:lnTo>
                    <a:pt x="1104621" y="2705159"/>
                  </a:lnTo>
                  <a:lnTo>
                    <a:pt x="0" y="2705159"/>
                  </a:lnTo>
                  <a:close/>
                </a:path>
              </a:pathLst>
            </a:custGeom>
            <a:solidFill>
              <a:srgbClr val="7994A0"/>
            </a:solidFill>
          </p:spPr>
        </p:sp>
        <p:sp>
          <p:nvSpPr>
            <p:cNvPr name="TextBox 4" id="4"/>
            <p:cNvSpPr txBox="true"/>
            <p:nvPr/>
          </p:nvSpPr>
          <p:spPr>
            <a:xfrm>
              <a:off x="0" y="-47625"/>
              <a:ext cx="1104621" cy="2752784"/>
            </a:xfrm>
            <a:prstGeom prst="rect">
              <a:avLst/>
            </a:prstGeom>
          </p:spPr>
          <p:txBody>
            <a:bodyPr anchor="ctr" rtlCol="false" tIns="50800" lIns="50800" bIns="50800" rIns="50800"/>
            <a:lstStyle/>
            <a:p>
              <a:pPr algn="ctr">
                <a:lnSpc>
                  <a:spcPts val="3693"/>
                </a:lnSpc>
              </a:pPr>
            </a:p>
          </p:txBody>
        </p:sp>
      </p:grpSp>
      <p:grpSp>
        <p:nvGrpSpPr>
          <p:cNvPr name="Group 5" id="5"/>
          <p:cNvGrpSpPr/>
          <p:nvPr/>
        </p:nvGrpSpPr>
        <p:grpSpPr>
          <a:xfrm rot="0">
            <a:off x="1738985" y="5510060"/>
            <a:ext cx="6984688" cy="3727191"/>
            <a:chOff x="0" y="0"/>
            <a:chExt cx="9312918" cy="4969589"/>
          </a:xfrm>
        </p:grpSpPr>
        <p:pic>
          <p:nvPicPr>
            <p:cNvPr name="Picture 6" id="6"/>
            <p:cNvPicPr>
              <a:picLocks noChangeAspect="true"/>
            </p:cNvPicPr>
            <p:nvPr/>
          </p:nvPicPr>
          <p:blipFill>
            <a:blip r:embed="rId2"/>
            <a:srcRect l="0" t="1817" r="0" b="1817"/>
            <a:stretch>
              <a:fillRect/>
            </a:stretch>
          </p:blipFill>
          <p:spPr>
            <a:xfrm flipH="false" flipV="false">
              <a:off x="0" y="0"/>
              <a:ext cx="9312918" cy="4969589"/>
            </a:xfrm>
            <a:prstGeom prst="rect">
              <a:avLst/>
            </a:prstGeom>
          </p:spPr>
        </p:pic>
      </p:grpSp>
      <p:sp>
        <p:nvSpPr>
          <p:cNvPr name="Freeform 7" id="7"/>
          <p:cNvSpPr/>
          <p:nvPr/>
        </p:nvSpPr>
        <p:spPr>
          <a:xfrm flipH="false" flipV="false" rot="0">
            <a:off x="1028700" y="9258300"/>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1028700" y="3386084"/>
            <a:ext cx="8405258" cy="2028726"/>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Dataset là tập hợp các hình ảnh bảng chữ cái từ Ngôn ngữ ký hiệu Hoa Kỳ, được phân tách thành 29 thư mục đại diện cho các lớp khác nhau, tuy nhiên, theo constraint của bài toán thì chỉ có 28 lớp được sử dụng.</a:t>
            </a:r>
          </a:p>
        </p:txBody>
      </p:sp>
      <p:sp>
        <p:nvSpPr>
          <p:cNvPr name="TextBox 9" id="9"/>
          <p:cNvSpPr txBox="true"/>
          <p:nvPr/>
        </p:nvSpPr>
        <p:spPr>
          <a:xfrm rot="0">
            <a:off x="1028700" y="2373070"/>
            <a:ext cx="13065193" cy="986254"/>
          </a:xfrm>
          <a:prstGeom prst="rect">
            <a:avLst/>
          </a:prstGeom>
        </p:spPr>
        <p:txBody>
          <a:bodyPr anchor="t" rtlCol="false" tIns="0" lIns="0" bIns="0" rIns="0">
            <a:spAutoFit/>
          </a:bodyPr>
          <a:lstStyle/>
          <a:p>
            <a:pPr algn="l">
              <a:lnSpc>
                <a:spcPts val="3919"/>
              </a:lnSpc>
            </a:pPr>
            <a:r>
              <a:rPr lang="en-US" sz="2799" b="true">
                <a:solidFill>
                  <a:srgbClr val="0F4662"/>
                </a:solidFill>
                <a:latin typeface="Quicksand Bold"/>
                <a:ea typeface="Quicksand Bold"/>
                <a:cs typeface="Quicksand Bold"/>
                <a:sym typeface="Quicksand Bold"/>
              </a:rPr>
              <a:t>ASL Alphabet:</a:t>
            </a:r>
          </a:p>
          <a:p>
            <a:pPr algn="l" marL="0" indent="0" lvl="0">
              <a:lnSpc>
                <a:spcPts val="3919"/>
              </a:lnSpc>
              <a:spcBef>
                <a:spcPct val="0"/>
              </a:spcBef>
            </a:pPr>
            <a:r>
              <a:rPr lang="en-US" sz="2799">
                <a:solidFill>
                  <a:srgbClr val="0F4662"/>
                </a:solidFill>
                <a:latin typeface="Quicksand"/>
                <a:ea typeface="Quicksand"/>
                <a:cs typeface="Quicksand"/>
                <a:sym typeface="Quicksand"/>
              </a:rPr>
              <a:t>https://www.kaggle.com/datasets/grassknoted/asl-alphabet</a:t>
            </a:r>
          </a:p>
        </p:txBody>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17</a:t>
            </a:r>
          </a:p>
        </p:txBody>
      </p:sp>
      <p:sp>
        <p:nvSpPr>
          <p:cNvPr name="TextBox 11" id="11"/>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3. Phương pháp nghiên cứu</a:t>
            </a:r>
          </a:p>
        </p:txBody>
      </p:sp>
      <p:sp>
        <p:nvSpPr>
          <p:cNvPr name="TextBox 12" id="12"/>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3.1. Dataset</a:t>
            </a:r>
          </a:p>
        </p:txBody>
      </p:sp>
      <p:sp>
        <p:nvSpPr>
          <p:cNvPr name="TextBox 13" id="13"/>
          <p:cNvSpPr txBox="true"/>
          <p:nvPr/>
        </p:nvSpPr>
        <p:spPr>
          <a:xfrm rot="0">
            <a:off x="1033167" y="9741694"/>
            <a:ext cx="7964165" cy="217220"/>
          </a:xfrm>
          <a:prstGeom prst="rect">
            <a:avLst/>
          </a:prstGeom>
        </p:spPr>
        <p:txBody>
          <a:bodyPr anchor="t" rtlCol="false" tIns="0" lIns="0" bIns="0" rIns="0">
            <a:spAutoFit/>
          </a:bodyPr>
          <a:lstStyle/>
          <a:p>
            <a:pPr algn="l">
              <a:lnSpc>
                <a:spcPts val="1679"/>
              </a:lnSpc>
            </a:pPr>
            <a:r>
              <a:rPr lang="en-US" sz="1200" u="sng">
                <a:solidFill>
                  <a:srgbClr val="0F4662"/>
                </a:solidFill>
                <a:latin typeface="Arimo"/>
                <a:ea typeface="Arimo"/>
                <a:cs typeface="Arimo"/>
                <a:sym typeface="Arimo"/>
                <a:hlinkClick r:id="rId5" tooltip="https://docs.google.com/spreadsheets/d/1cNRpTNM7et8_a3TCJI5zeszRWNB1CD6CeStDde96mK4/edit?usp=sharing"/>
              </a:rPr>
              <a:t>https://docs.google.com/spreadsheets/d/1cNRpTNM7et8_a3TCJI5zeszRWNB1CD6CeStDde96mK4/edit?usp=sharing</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4093893" y="15849"/>
            <a:ext cx="4194107" cy="10271151"/>
            <a:chOff x="0" y="0"/>
            <a:chExt cx="1104621" cy="2705159"/>
          </a:xfrm>
        </p:grpSpPr>
        <p:sp>
          <p:nvSpPr>
            <p:cNvPr name="Freeform 3" id="3"/>
            <p:cNvSpPr/>
            <p:nvPr/>
          </p:nvSpPr>
          <p:spPr>
            <a:xfrm flipH="false" flipV="false" rot="0">
              <a:off x="0" y="0"/>
              <a:ext cx="1104621" cy="2705159"/>
            </a:xfrm>
            <a:custGeom>
              <a:avLst/>
              <a:gdLst/>
              <a:ahLst/>
              <a:cxnLst/>
              <a:rect r="r" b="b" t="t" l="l"/>
              <a:pathLst>
                <a:path h="2705159" w="1104621">
                  <a:moveTo>
                    <a:pt x="0" y="0"/>
                  </a:moveTo>
                  <a:lnTo>
                    <a:pt x="1104621" y="0"/>
                  </a:lnTo>
                  <a:lnTo>
                    <a:pt x="1104621" y="2705159"/>
                  </a:lnTo>
                  <a:lnTo>
                    <a:pt x="0" y="2705159"/>
                  </a:lnTo>
                  <a:close/>
                </a:path>
              </a:pathLst>
            </a:custGeom>
            <a:solidFill>
              <a:srgbClr val="7994A0"/>
            </a:solidFill>
          </p:spPr>
        </p:sp>
        <p:sp>
          <p:nvSpPr>
            <p:cNvPr name="TextBox 4" id="4"/>
            <p:cNvSpPr txBox="true"/>
            <p:nvPr/>
          </p:nvSpPr>
          <p:spPr>
            <a:xfrm>
              <a:off x="0" y="-47625"/>
              <a:ext cx="1104621" cy="2752784"/>
            </a:xfrm>
            <a:prstGeom prst="rect">
              <a:avLst/>
            </a:prstGeom>
          </p:spPr>
          <p:txBody>
            <a:bodyPr anchor="ctr" rtlCol="false" tIns="50800" lIns="50800" bIns="50800" rIns="50800"/>
            <a:lstStyle/>
            <a:p>
              <a:pPr algn="ctr">
                <a:lnSpc>
                  <a:spcPts val="3693"/>
                </a:lnSpc>
              </a:pPr>
            </a:p>
          </p:txBody>
        </p:sp>
      </p:grpSp>
      <p:sp>
        <p:nvSpPr>
          <p:cNvPr name="Freeform 5" id="5"/>
          <p:cNvSpPr/>
          <p:nvPr/>
        </p:nvSpPr>
        <p:spPr>
          <a:xfrm flipH="false" flipV="false" rot="0">
            <a:off x="1028700" y="9258300"/>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3386084"/>
            <a:ext cx="6938067" cy="2543051"/>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Dataset là tập hợp các hình ảnh bảng chữ cái từ Ngôn ngữ ký hiệu Hoa Kỳ, được phân tách thành 29 thư mục đại diện cho các lớp khác nhau, tuy nhiên, theo constraint của bài toán thì chỉ có 28 lớp được sử dụng.</a:t>
            </a:r>
          </a:p>
        </p:txBody>
      </p:sp>
      <p:sp>
        <p:nvSpPr>
          <p:cNvPr name="TextBox 7" id="7"/>
          <p:cNvSpPr txBox="true"/>
          <p:nvPr/>
        </p:nvSpPr>
        <p:spPr>
          <a:xfrm rot="0">
            <a:off x="1028700" y="2373070"/>
            <a:ext cx="13065193" cy="986254"/>
          </a:xfrm>
          <a:prstGeom prst="rect">
            <a:avLst/>
          </a:prstGeom>
        </p:spPr>
        <p:txBody>
          <a:bodyPr anchor="t" rtlCol="false" tIns="0" lIns="0" bIns="0" rIns="0">
            <a:spAutoFit/>
          </a:bodyPr>
          <a:lstStyle/>
          <a:p>
            <a:pPr algn="l">
              <a:lnSpc>
                <a:spcPts val="3919"/>
              </a:lnSpc>
            </a:pPr>
            <a:r>
              <a:rPr lang="en-US" sz="2799" b="true">
                <a:solidFill>
                  <a:srgbClr val="0F4662"/>
                </a:solidFill>
                <a:latin typeface="Quicksand Bold"/>
                <a:ea typeface="Quicksand Bold"/>
                <a:cs typeface="Quicksand Bold"/>
                <a:sym typeface="Quicksand Bold"/>
              </a:rPr>
              <a:t>ASL Alphabet:</a:t>
            </a:r>
          </a:p>
          <a:p>
            <a:pPr algn="l" marL="0" indent="0" lvl="0">
              <a:lnSpc>
                <a:spcPts val="3919"/>
              </a:lnSpc>
              <a:spcBef>
                <a:spcPct val="0"/>
              </a:spcBef>
            </a:pPr>
            <a:r>
              <a:rPr lang="en-US" sz="2799">
                <a:solidFill>
                  <a:srgbClr val="0F4662"/>
                </a:solidFill>
                <a:latin typeface="Quicksand"/>
                <a:ea typeface="Quicksand"/>
                <a:cs typeface="Quicksand"/>
                <a:sym typeface="Quicksand"/>
              </a:rPr>
              <a:t>https://www.kaggle.com/datasets/grassknoted/asl-alphabet</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18</a:t>
            </a:r>
          </a:p>
        </p:txBody>
      </p:sp>
      <p:sp>
        <p:nvSpPr>
          <p:cNvPr name="TextBox 9" id="9"/>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3. Phương pháp nghiên cứu</a:t>
            </a:r>
          </a:p>
        </p:txBody>
      </p:sp>
      <p:sp>
        <p:nvSpPr>
          <p:cNvPr name="TextBox 10" id="10"/>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3.1. Dataset</a:t>
            </a:r>
          </a:p>
        </p:txBody>
      </p:sp>
      <p:graphicFrame>
        <p:nvGraphicFramePr>
          <p:cNvPr name="Table 11" id="11"/>
          <p:cNvGraphicFramePr>
            <a:graphicFrameLocks noGrp="true"/>
          </p:cNvGraphicFramePr>
          <p:nvPr/>
        </p:nvGraphicFramePr>
        <p:xfrm>
          <a:off x="1828800" y="6435466"/>
          <a:ext cx="7315200" cy="2076450"/>
        </p:xfrm>
        <a:graphic>
          <a:graphicData uri="http://schemas.openxmlformats.org/drawingml/2006/table">
            <a:tbl>
              <a:tblPr/>
              <a:tblGrid>
                <a:gridCol w="2438400"/>
                <a:gridCol w="2438400"/>
                <a:gridCol w="2438400"/>
              </a:tblGrid>
              <a:tr h="1038225">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Train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Test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Val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r>
              <a:tr h="1038225">
                <a:tc>
                  <a:txBody>
                    <a:bodyPr anchor="t" rtlCol="false"/>
                    <a:lstStyle/>
                    <a:p>
                      <a:pPr algn="ctr">
                        <a:lnSpc>
                          <a:spcPts val="2800"/>
                        </a:lnSpc>
                        <a:defRPr/>
                      </a:pPr>
                      <a:r>
                        <a:rPr lang="en-US" sz="2000">
                          <a:solidFill>
                            <a:srgbClr val="000000"/>
                          </a:solidFill>
                          <a:latin typeface="Canva Sans"/>
                          <a:ea typeface="Canva Sans"/>
                          <a:cs typeface="Canva Sans"/>
                          <a:sym typeface="Canva Sans"/>
                        </a:rPr>
                        <a:t>50422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7192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14441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r>
            </a:tbl>
          </a:graphicData>
        </a:graphic>
      </p:graphicFrame>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4093893" y="15849"/>
            <a:ext cx="4194107" cy="10271151"/>
            <a:chOff x="0" y="0"/>
            <a:chExt cx="1104621" cy="2705159"/>
          </a:xfrm>
        </p:grpSpPr>
        <p:sp>
          <p:nvSpPr>
            <p:cNvPr name="Freeform 3" id="3"/>
            <p:cNvSpPr/>
            <p:nvPr/>
          </p:nvSpPr>
          <p:spPr>
            <a:xfrm flipH="false" flipV="false" rot="0">
              <a:off x="0" y="0"/>
              <a:ext cx="1104621" cy="2705159"/>
            </a:xfrm>
            <a:custGeom>
              <a:avLst/>
              <a:gdLst/>
              <a:ahLst/>
              <a:cxnLst/>
              <a:rect r="r" b="b" t="t" l="l"/>
              <a:pathLst>
                <a:path h="2705159" w="1104621">
                  <a:moveTo>
                    <a:pt x="0" y="0"/>
                  </a:moveTo>
                  <a:lnTo>
                    <a:pt x="1104621" y="0"/>
                  </a:lnTo>
                  <a:lnTo>
                    <a:pt x="1104621" y="2705159"/>
                  </a:lnTo>
                  <a:lnTo>
                    <a:pt x="0" y="2705159"/>
                  </a:lnTo>
                  <a:close/>
                </a:path>
              </a:pathLst>
            </a:custGeom>
            <a:solidFill>
              <a:srgbClr val="7994A0"/>
            </a:solidFill>
          </p:spPr>
        </p:sp>
        <p:sp>
          <p:nvSpPr>
            <p:cNvPr name="TextBox 4" id="4"/>
            <p:cNvSpPr txBox="true"/>
            <p:nvPr/>
          </p:nvSpPr>
          <p:spPr>
            <a:xfrm>
              <a:off x="0" y="-47625"/>
              <a:ext cx="1104621" cy="2752784"/>
            </a:xfrm>
            <a:prstGeom prst="rect">
              <a:avLst/>
            </a:prstGeom>
          </p:spPr>
          <p:txBody>
            <a:bodyPr anchor="ctr" rtlCol="false" tIns="50800" lIns="50800" bIns="50800" rIns="50800"/>
            <a:lstStyle/>
            <a:p>
              <a:pPr algn="ctr">
                <a:lnSpc>
                  <a:spcPts val="3693"/>
                </a:lnSpc>
              </a:pPr>
            </a:p>
          </p:txBody>
        </p:sp>
      </p:grpSp>
      <p:sp>
        <p:nvSpPr>
          <p:cNvPr name="Freeform 5" id="5"/>
          <p:cNvSpPr/>
          <p:nvPr/>
        </p:nvSpPr>
        <p:spPr>
          <a:xfrm flipH="false" flipV="false" rot="0">
            <a:off x="1028700" y="9258300"/>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3386084"/>
            <a:ext cx="6938067" cy="2028726"/>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Được tăng cường từ dataset ASL Alphabet với tăng độ sáng, xoay một góc ngẫu nhiên, lật ngang để mô hình có thể thích ứng với nhiều tình huống khác nhau.</a:t>
            </a:r>
          </a:p>
        </p:txBody>
      </p:sp>
      <p:sp>
        <p:nvSpPr>
          <p:cNvPr name="TextBox 7" id="7"/>
          <p:cNvSpPr txBox="true"/>
          <p:nvPr/>
        </p:nvSpPr>
        <p:spPr>
          <a:xfrm rot="0">
            <a:off x="1028700" y="2373070"/>
            <a:ext cx="13065193"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ASL Alphabet augmentation:</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19</a:t>
            </a:r>
          </a:p>
        </p:txBody>
      </p:sp>
      <p:sp>
        <p:nvSpPr>
          <p:cNvPr name="TextBox 9" id="9"/>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3. Phương pháp nghiên cứu</a:t>
            </a:r>
          </a:p>
        </p:txBody>
      </p:sp>
      <p:sp>
        <p:nvSpPr>
          <p:cNvPr name="TextBox 10" id="10"/>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3.1. Dataset</a:t>
            </a:r>
          </a:p>
        </p:txBody>
      </p:sp>
      <p:graphicFrame>
        <p:nvGraphicFramePr>
          <p:cNvPr name="Table 11" id="11"/>
          <p:cNvGraphicFramePr>
            <a:graphicFrameLocks noGrp="true"/>
          </p:cNvGraphicFramePr>
          <p:nvPr/>
        </p:nvGraphicFramePr>
        <p:xfrm>
          <a:off x="1828800" y="6435466"/>
          <a:ext cx="7315200" cy="2076450"/>
        </p:xfrm>
        <a:graphic>
          <a:graphicData uri="http://schemas.openxmlformats.org/drawingml/2006/table">
            <a:tbl>
              <a:tblPr/>
              <a:tblGrid>
                <a:gridCol w="2438400"/>
                <a:gridCol w="2438400"/>
                <a:gridCol w="2438400"/>
              </a:tblGrid>
              <a:tr h="1038225">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Train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Test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Val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r>
              <a:tr h="1038225">
                <a:tc>
                  <a:txBody>
                    <a:bodyPr anchor="t" rtlCol="false"/>
                    <a:lstStyle/>
                    <a:p>
                      <a:pPr algn="ctr">
                        <a:lnSpc>
                          <a:spcPts val="2800"/>
                        </a:lnSpc>
                        <a:defRPr/>
                      </a:pPr>
                      <a:r>
                        <a:rPr lang="en-US" sz="2000">
                          <a:solidFill>
                            <a:srgbClr val="000000"/>
                          </a:solidFill>
                          <a:latin typeface="Canva Sans"/>
                          <a:ea typeface="Canva Sans"/>
                          <a:cs typeface="Canva Sans"/>
                          <a:sym typeface="Canva Sans"/>
                        </a:rPr>
                        <a:t>119378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17051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34092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r>
            </a:tbl>
          </a:graphicData>
        </a:graphic>
      </p:graphicFrame>
    </p:spTree>
  </p:cSld>
  <p:clrMapOvr>
    <a:masterClrMapping/>
  </p:clrMapOvr>
</p:sld>
</file>

<file path=ppt/slides/slide2.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sp>
        <p:nvSpPr>
          <p:cNvPr name="TextBox 2" id="2"/>
          <p:cNvSpPr txBox="true"/>
          <p:nvPr/>
        </p:nvSpPr>
        <p:spPr>
          <a:xfrm rot="0">
            <a:off x="1028700" y="2041745"/>
            <a:ext cx="15242831" cy="6143327"/>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Ngôn ngữ ký hiệu (Sign Language) là công cụ giao tiếp quan trọng đối với cộng đồng người khiếm thính và người câm, trong đó American Sign Language (ASL) là một trong những hệ thống ngôn ngữ được sử dụng rộng rãi trên thế giới. </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Trong lĩnh vực thị giác máy tính, các mô hình học sâu hiện đại như ResNet, EfficientNet hay Transformer-based models đã đạt độ chính xác cao trong bài toán phân loại ảnh, trong đó có nhận diện ASL. Tuy nhiên, các mô hình này thường có số lượng tham số lớn và đòi hỏi tài nguyên tính toán cao, gây khó khăn trong việc triển khai trên thiết bị di động hoặc nhúng.</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Ngược lại, dòng mô hình MobileNet được thiết kế đặc biệt cho môi trường tài nguyên hạn chế, như điện thoại thông minh, IoT, hoặc hệ thống nhúng. </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Đề tài “Efficiency of MobileNet model families for ASL Gesture Classification” nhằm phân tích, so sánh khả năng cân bằng giữa độ chính xác và hiệu năng của ba mô hình tiêu biểu: MobileNetV2, MobileNetV3-Small và MobileNetV4-Conv-Small.</a:t>
            </a:r>
          </a:p>
        </p:txBody>
      </p:sp>
      <p:sp>
        <p:nvSpPr>
          <p:cNvPr name="TextBox 3" id="3"/>
          <p:cNvSpPr txBox="true"/>
          <p:nvPr/>
        </p:nvSpPr>
        <p:spPr>
          <a:xfrm rot="0">
            <a:off x="1028700" y="599709"/>
            <a:ext cx="8048163"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1, Giới thiệu</a:t>
            </a:r>
          </a:p>
        </p:txBody>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2</a:t>
            </a:r>
          </a:p>
        </p:txBody>
      </p:sp>
      <p:sp>
        <p:nvSpPr>
          <p:cNvPr name="TextBox 5" id="5"/>
          <p:cNvSpPr txBox="true"/>
          <p:nvPr/>
        </p:nvSpPr>
        <p:spPr>
          <a:xfrm rot="0">
            <a:off x="1028700" y="1627749"/>
            <a:ext cx="8048163" cy="537820"/>
          </a:xfrm>
          <a:prstGeom prst="rect">
            <a:avLst/>
          </a:prstGeom>
        </p:spPr>
        <p:txBody>
          <a:bodyPr anchor="t" rtlCol="false" tIns="0" lIns="0" bIns="0" rIns="0">
            <a:spAutoFit/>
          </a:bodyPr>
          <a:lstStyle/>
          <a:p>
            <a:pPr algn="l" marL="0" indent="0" lvl="0">
              <a:lnSpc>
                <a:spcPts val="4480"/>
              </a:lnSpc>
              <a:spcBef>
                <a:spcPct val="0"/>
              </a:spcBef>
            </a:pPr>
            <a:r>
              <a:rPr lang="en-US" b="true" sz="3200" i="true">
                <a:solidFill>
                  <a:srgbClr val="0F4662"/>
                </a:solidFill>
                <a:latin typeface="Cormorant Garamond Bold Italics"/>
                <a:ea typeface="Cormorant Garamond Bold Italics"/>
                <a:cs typeface="Cormorant Garamond Bold Italics"/>
                <a:sym typeface="Cormorant Garamond Bold Italics"/>
              </a:rPr>
              <a:t>1.1, Lý do chọn đề tài</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4093893" y="15849"/>
            <a:ext cx="4194107" cy="10271151"/>
            <a:chOff x="0" y="0"/>
            <a:chExt cx="1104621" cy="2705159"/>
          </a:xfrm>
        </p:grpSpPr>
        <p:sp>
          <p:nvSpPr>
            <p:cNvPr name="Freeform 3" id="3"/>
            <p:cNvSpPr/>
            <p:nvPr/>
          </p:nvSpPr>
          <p:spPr>
            <a:xfrm flipH="false" flipV="false" rot="0">
              <a:off x="0" y="0"/>
              <a:ext cx="1104621" cy="2705159"/>
            </a:xfrm>
            <a:custGeom>
              <a:avLst/>
              <a:gdLst/>
              <a:ahLst/>
              <a:cxnLst/>
              <a:rect r="r" b="b" t="t" l="l"/>
              <a:pathLst>
                <a:path h="2705159" w="1104621">
                  <a:moveTo>
                    <a:pt x="0" y="0"/>
                  </a:moveTo>
                  <a:lnTo>
                    <a:pt x="1104621" y="0"/>
                  </a:lnTo>
                  <a:lnTo>
                    <a:pt x="1104621" y="2705159"/>
                  </a:lnTo>
                  <a:lnTo>
                    <a:pt x="0" y="2705159"/>
                  </a:lnTo>
                  <a:close/>
                </a:path>
              </a:pathLst>
            </a:custGeom>
            <a:solidFill>
              <a:srgbClr val="7994A0"/>
            </a:solidFill>
          </p:spPr>
        </p:sp>
        <p:sp>
          <p:nvSpPr>
            <p:cNvPr name="TextBox 4" id="4"/>
            <p:cNvSpPr txBox="true"/>
            <p:nvPr/>
          </p:nvSpPr>
          <p:spPr>
            <a:xfrm>
              <a:off x="0" y="-47625"/>
              <a:ext cx="1104621" cy="2752784"/>
            </a:xfrm>
            <a:prstGeom prst="rect">
              <a:avLst/>
            </a:prstGeom>
          </p:spPr>
          <p:txBody>
            <a:bodyPr anchor="ctr" rtlCol="false" tIns="50800" lIns="50800" bIns="50800" rIns="50800"/>
            <a:lstStyle/>
            <a:p>
              <a:pPr algn="ctr">
                <a:lnSpc>
                  <a:spcPts val="3693"/>
                </a:lnSpc>
              </a:pPr>
            </a:p>
          </p:txBody>
        </p:sp>
      </p:grpSp>
      <p:sp>
        <p:nvSpPr>
          <p:cNvPr name="Freeform 5" id="5"/>
          <p:cNvSpPr/>
          <p:nvPr/>
        </p:nvSpPr>
        <p:spPr>
          <a:xfrm flipH="false" flipV="false" rot="0">
            <a:off x="1028700" y="9258300"/>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3386084"/>
            <a:ext cx="6938067" cy="1514401"/>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Dataset gồm các ảnh được gán nhãn giống như ASL Alphabet nhưng được nhóm tự tạo từ dữ liệu thực tế.</a:t>
            </a:r>
          </a:p>
        </p:txBody>
      </p:sp>
      <p:sp>
        <p:nvSpPr>
          <p:cNvPr name="TextBox 7" id="7"/>
          <p:cNvSpPr txBox="true"/>
          <p:nvPr/>
        </p:nvSpPr>
        <p:spPr>
          <a:xfrm rot="0">
            <a:off x="1028700" y="2373070"/>
            <a:ext cx="13065193"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ASL Alphabet tự sinh</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20</a:t>
            </a:r>
          </a:p>
        </p:txBody>
      </p:sp>
      <p:sp>
        <p:nvSpPr>
          <p:cNvPr name="TextBox 9" id="9"/>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3. Phương pháp nghiên cứu</a:t>
            </a:r>
          </a:p>
        </p:txBody>
      </p:sp>
      <p:sp>
        <p:nvSpPr>
          <p:cNvPr name="TextBox 10" id="10"/>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3.1. Dataset</a:t>
            </a:r>
          </a:p>
        </p:txBody>
      </p:sp>
      <p:graphicFrame>
        <p:nvGraphicFramePr>
          <p:cNvPr name="Table 11" id="11"/>
          <p:cNvGraphicFramePr>
            <a:graphicFrameLocks noGrp="true"/>
          </p:cNvGraphicFramePr>
          <p:nvPr/>
        </p:nvGraphicFramePr>
        <p:xfrm>
          <a:off x="1828800" y="6435466"/>
          <a:ext cx="7315200" cy="2076450"/>
        </p:xfrm>
        <a:graphic>
          <a:graphicData uri="http://schemas.openxmlformats.org/drawingml/2006/table">
            <a:tbl>
              <a:tblPr/>
              <a:tblGrid>
                <a:gridCol w="2438400"/>
                <a:gridCol w="2438400"/>
                <a:gridCol w="2438400"/>
              </a:tblGrid>
              <a:tr h="1038225">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Train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Test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Val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r>
              <a:tr h="1038225">
                <a:tc>
                  <a:txBody>
                    <a:bodyPr anchor="t" rtlCol="false"/>
                    <a:lstStyle/>
                    <a:p>
                      <a:pPr algn="ctr">
                        <a:lnSpc>
                          <a:spcPts val="2800"/>
                        </a:lnSpc>
                        <a:defRPr/>
                      </a:pPr>
                      <a:r>
                        <a:rPr lang="en-US" sz="2000">
                          <a:solidFill>
                            <a:srgbClr val="000000"/>
                          </a:solidFill>
                          <a:latin typeface="Canva Sans"/>
                          <a:ea typeface="Canva Sans"/>
                          <a:cs typeface="Canva Sans"/>
                          <a:sym typeface="Canva Sans"/>
                        </a:rPr>
                        <a:t>38928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5557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11131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DBE5EA"/>
                    </a:solidFill>
                  </a:tcPr>
                </a:tc>
              </a:tr>
            </a:tbl>
          </a:graphicData>
        </a:graphic>
      </p:graphicFrame>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9258300"/>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21</a:t>
            </a:r>
          </a:p>
        </p:txBody>
      </p:sp>
      <p:sp>
        <p:nvSpPr>
          <p:cNvPr name="TextBox 4" id="4"/>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3. Phương pháp nghiên cứu</a:t>
            </a:r>
          </a:p>
        </p:txBody>
      </p:sp>
      <p:sp>
        <p:nvSpPr>
          <p:cNvPr name="TextBox 5" id="5"/>
          <p:cNvSpPr txBox="true"/>
          <p:nvPr/>
        </p:nvSpPr>
        <p:spPr>
          <a:xfrm rot="0">
            <a:off x="1024384" y="2459731"/>
            <a:ext cx="14942885" cy="4600352"/>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Do sử dụng các mô hình MobileNet đã được huấn luyện trên tập dữ liệu lớn (ImageNet) nên nhóm sẽ sử dụng phương pháp Transfer Learning để tiết kiệm thời gian huấn luyện cũng như tránh việc mô hình overfit vào tập dữ liệu ASL.</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Môi trường thực nghiệm được thực hiện trên Google Colab 12.7GB RAM.</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Cấu hình huấn luyện như sau:</a:t>
            </a:r>
          </a:p>
          <a:p>
            <a:pPr algn="just" marL="1036320" indent="-345440" lvl="2">
              <a:lnSpc>
                <a:spcPts val="4079"/>
              </a:lnSpc>
              <a:buFont typeface="Arial"/>
              <a:buChar char="⚬"/>
            </a:pPr>
            <a:r>
              <a:rPr lang="en-US" sz="2400" strike="noStrike" u="none">
                <a:solidFill>
                  <a:srgbClr val="0F4662"/>
                </a:solidFill>
                <a:latin typeface="Quicksand"/>
                <a:ea typeface="Quicksand"/>
                <a:cs typeface="Quicksand"/>
                <a:sym typeface="Quicksand"/>
              </a:rPr>
              <a:t>Batch size: 64</a:t>
            </a:r>
          </a:p>
          <a:p>
            <a:pPr algn="just" marL="1036320" indent="-345440" lvl="2">
              <a:lnSpc>
                <a:spcPts val="4079"/>
              </a:lnSpc>
              <a:buFont typeface="Arial"/>
              <a:buChar char="⚬"/>
            </a:pPr>
            <a:r>
              <a:rPr lang="en-US" sz="2400" strike="noStrike" u="none">
                <a:solidFill>
                  <a:srgbClr val="0F4662"/>
                </a:solidFill>
                <a:latin typeface="Quicksand"/>
                <a:ea typeface="Quicksand"/>
                <a:cs typeface="Quicksand"/>
                <a:sym typeface="Quicksand"/>
              </a:rPr>
              <a:t>Class weight: được tính riêng cho từng dataset.</a:t>
            </a:r>
          </a:p>
          <a:p>
            <a:pPr algn="just" marL="1036320" indent="-345440" lvl="2">
              <a:lnSpc>
                <a:spcPts val="4079"/>
              </a:lnSpc>
              <a:buFont typeface="Arial"/>
              <a:buChar char="⚬"/>
            </a:pPr>
            <a:r>
              <a:rPr lang="en-US" sz="2400" strike="noStrike" u="none">
                <a:solidFill>
                  <a:srgbClr val="0F4662"/>
                </a:solidFill>
                <a:latin typeface="Quicksand"/>
                <a:ea typeface="Quicksand"/>
                <a:cs typeface="Quicksand"/>
                <a:sym typeface="Quicksand"/>
              </a:rPr>
              <a:t>Optimizer: Adam.</a:t>
            </a:r>
          </a:p>
          <a:p>
            <a:pPr algn="just" marL="1036320" indent="-345440" lvl="2">
              <a:lnSpc>
                <a:spcPts val="4079"/>
              </a:lnSpc>
              <a:buFont typeface="Arial"/>
              <a:buChar char="⚬"/>
            </a:pPr>
            <a:r>
              <a:rPr lang="en-US" sz="2400" strike="noStrike" u="none">
                <a:solidFill>
                  <a:srgbClr val="0F4662"/>
                </a:solidFill>
                <a:latin typeface="Quicksand"/>
                <a:ea typeface="Quicksand"/>
                <a:cs typeface="Quicksand"/>
                <a:sym typeface="Quicksand"/>
              </a:rPr>
              <a:t>Epoch: 10.</a:t>
            </a:r>
          </a:p>
        </p:txBody>
      </p:sp>
      <p:sp>
        <p:nvSpPr>
          <p:cNvPr name="TextBox 6" id="6"/>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3.2. Mô hình và cài đặt</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22</a:t>
            </a:r>
          </a:p>
        </p:txBody>
      </p:sp>
      <p:sp>
        <p:nvSpPr>
          <p:cNvPr name="TextBox 3" id="3"/>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3. Phương pháp nghiên cứu</a:t>
            </a:r>
          </a:p>
        </p:txBody>
      </p:sp>
      <p:sp>
        <p:nvSpPr>
          <p:cNvPr name="TextBox 4" id="4"/>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3.2. Mô hình và cài đặt</a:t>
            </a:r>
          </a:p>
        </p:txBody>
      </p:sp>
      <p:sp>
        <p:nvSpPr>
          <p:cNvPr name="TextBox 5" id="5"/>
          <p:cNvSpPr txBox="true"/>
          <p:nvPr/>
        </p:nvSpPr>
        <p:spPr>
          <a:xfrm rot="0">
            <a:off x="1024384" y="2459731"/>
            <a:ext cx="6938067"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Các kiến trúc MobileNet được sử dụng</a:t>
            </a:r>
          </a:p>
        </p:txBody>
      </p:sp>
      <p:grpSp>
        <p:nvGrpSpPr>
          <p:cNvPr name="Group 6" id="6"/>
          <p:cNvGrpSpPr/>
          <p:nvPr/>
        </p:nvGrpSpPr>
        <p:grpSpPr>
          <a:xfrm rot="0">
            <a:off x="886761" y="3183606"/>
            <a:ext cx="5385764" cy="6426664"/>
            <a:chOff x="0" y="0"/>
            <a:chExt cx="1418473" cy="1692619"/>
          </a:xfrm>
        </p:grpSpPr>
        <p:sp>
          <p:nvSpPr>
            <p:cNvPr name="Freeform 7" id="7"/>
            <p:cNvSpPr/>
            <p:nvPr/>
          </p:nvSpPr>
          <p:spPr>
            <a:xfrm flipH="false" flipV="false" rot="0">
              <a:off x="0" y="0"/>
              <a:ext cx="1418473" cy="1692619"/>
            </a:xfrm>
            <a:custGeom>
              <a:avLst/>
              <a:gdLst/>
              <a:ahLst/>
              <a:cxnLst/>
              <a:rect r="r" b="b" t="t" l="l"/>
              <a:pathLst>
                <a:path h="1692619" w="1418473">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sp>
        <p:sp>
          <p:nvSpPr>
            <p:cNvPr name="TextBox 8" id="8"/>
            <p:cNvSpPr txBox="true"/>
            <p:nvPr/>
          </p:nvSpPr>
          <p:spPr>
            <a:xfrm>
              <a:off x="0" y="-123825"/>
              <a:ext cx="1418473" cy="1816444"/>
            </a:xfrm>
            <a:prstGeom prst="rect">
              <a:avLst/>
            </a:prstGeom>
          </p:spPr>
          <p:txBody>
            <a:bodyPr anchor="ctr" rtlCol="false" tIns="50800" lIns="50800" bIns="50800" rIns="50800"/>
            <a:lstStyle/>
            <a:p>
              <a:pPr algn="ctr">
                <a:lnSpc>
                  <a:spcPts val="4079"/>
                </a:lnSpc>
              </a:pPr>
            </a:p>
          </p:txBody>
        </p:sp>
      </p:grpSp>
      <p:grpSp>
        <p:nvGrpSpPr>
          <p:cNvPr name="Group 9" id="9"/>
          <p:cNvGrpSpPr/>
          <p:nvPr/>
        </p:nvGrpSpPr>
        <p:grpSpPr>
          <a:xfrm rot="0">
            <a:off x="12015475" y="3183606"/>
            <a:ext cx="5385764" cy="6426664"/>
            <a:chOff x="0" y="0"/>
            <a:chExt cx="1418473" cy="1692619"/>
          </a:xfrm>
        </p:grpSpPr>
        <p:sp>
          <p:nvSpPr>
            <p:cNvPr name="Freeform 10" id="10"/>
            <p:cNvSpPr/>
            <p:nvPr/>
          </p:nvSpPr>
          <p:spPr>
            <a:xfrm flipH="false" flipV="false" rot="0">
              <a:off x="0" y="0"/>
              <a:ext cx="1418473" cy="1692619"/>
            </a:xfrm>
            <a:custGeom>
              <a:avLst/>
              <a:gdLst/>
              <a:ahLst/>
              <a:cxnLst/>
              <a:rect r="r" b="b" t="t" l="l"/>
              <a:pathLst>
                <a:path h="1692619" w="1418473">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sp>
        <p:sp>
          <p:nvSpPr>
            <p:cNvPr name="TextBox 11" id="11"/>
            <p:cNvSpPr txBox="true"/>
            <p:nvPr/>
          </p:nvSpPr>
          <p:spPr>
            <a:xfrm>
              <a:off x="0" y="-123825"/>
              <a:ext cx="1418473" cy="1816444"/>
            </a:xfrm>
            <a:prstGeom prst="rect">
              <a:avLst/>
            </a:prstGeom>
          </p:spPr>
          <p:txBody>
            <a:bodyPr anchor="ctr" rtlCol="false" tIns="50800" lIns="50800" bIns="50800" rIns="50800"/>
            <a:lstStyle/>
            <a:p>
              <a:pPr algn="ctr">
                <a:lnSpc>
                  <a:spcPts val="4079"/>
                </a:lnSpc>
              </a:pPr>
            </a:p>
          </p:txBody>
        </p:sp>
      </p:grpSp>
      <p:sp>
        <p:nvSpPr>
          <p:cNvPr name="TextBox 12" id="12"/>
          <p:cNvSpPr txBox="true"/>
          <p:nvPr/>
        </p:nvSpPr>
        <p:spPr>
          <a:xfrm rot="0">
            <a:off x="1033167" y="3320282"/>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MobileNetV2</a:t>
            </a:r>
          </a:p>
        </p:txBody>
      </p:sp>
      <p:sp>
        <p:nvSpPr>
          <p:cNvPr name="TextBox 13" id="13"/>
          <p:cNvSpPr txBox="true"/>
          <p:nvPr/>
        </p:nvSpPr>
        <p:spPr>
          <a:xfrm rot="0">
            <a:off x="12160732" y="3320282"/>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MobileNetV4-Conv-S</a:t>
            </a:r>
          </a:p>
        </p:txBody>
      </p:sp>
      <p:grpSp>
        <p:nvGrpSpPr>
          <p:cNvPr name="Group 14" id="14"/>
          <p:cNvGrpSpPr/>
          <p:nvPr/>
        </p:nvGrpSpPr>
        <p:grpSpPr>
          <a:xfrm rot="0">
            <a:off x="6451118" y="3183606"/>
            <a:ext cx="5385764" cy="6426664"/>
            <a:chOff x="0" y="0"/>
            <a:chExt cx="1418473" cy="1692619"/>
          </a:xfrm>
        </p:grpSpPr>
        <p:sp>
          <p:nvSpPr>
            <p:cNvPr name="Freeform 15" id="15"/>
            <p:cNvSpPr/>
            <p:nvPr/>
          </p:nvSpPr>
          <p:spPr>
            <a:xfrm flipH="false" flipV="false" rot="0">
              <a:off x="0" y="0"/>
              <a:ext cx="1418473" cy="1692619"/>
            </a:xfrm>
            <a:custGeom>
              <a:avLst/>
              <a:gdLst/>
              <a:ahLst/>
              <a:cxnLst/>
              <a:rect r="r" b="b" t="t" l="l"/>
              <a:pathLst>
                <a:path h="1692619" w="1418473">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sp>
        <p:sp>
          <p:nvSpPr>
            <p:cNvPr name="TextBox 16" id="16"/>
            <p:cNvSpPr txBox="true"/>
            <p:nvPr/>
          </p:nvSpPr>
          <p:spPr>
            <a:xfrm>
              <a:off x="0" y="-123825"/>
              <a:ext cx="1418473" cy="1816444"/>
            </a:xfrm>
            <a:prstGeom prst="rect">
              <a:avLst/>
            </a:prstGeom>
          </p:spPr>
          <p:txBody>
            <a:bodyPr anchor="ctr" rtlCol="false" tIns="50800" lIns="50800" bIns="50800" rIns="50800"/>
            <a:lstStyle/>
            <a:p>
              <a:pPr algn="ctr">
                <a:lnSpc>
                  <a:spcPts val="4079"/>
                </a:lnSpc>
              </a:pPr>
            </a:p>
          </p:txBody>
        </p:sp>
      </p:grpSp>
      <p:sp>
        <p:nvSpPr>
          <p:cNvPr name="TextBox 17" id="17"/>
          <p:cNvSpPr txBox="true"/>
          <p:nvPr/>
        </p:nvSpPr>
        <p:spPr>
          <a:xfrm rot="0">
            <a:off x="6593057" y="3320282"/>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MobileNetV3-Small</a:t>
            </a:r>
          </a:p>
        </p:txBody>
      </p:sp>
      <p:sp>
        <p:nvSpPr>
          <p:cNvPr name="Freeform 18" id="18"/>
          <p:cNvSpPr/>
          <p:nvPr/>
        </p:nvSpPr>
        <p:spPr>
          <a:xfrm flipH="false" flipV="false" rot="0">
            <a:off x="12014042" y="4187582"/>
            <a:ext cx="5387196" cy="4418712"/>
          </a:xfrm>
          <a:custGeom>
            <a:avLst/>
            <a:gdLst/>
            <a:ahLst/>
            <a:cxnLst/>
            <a:rect r="r" b="b" t="t" l="l"/>
            <a:pathLst>
              <a:path h="4418712" w="5387196">
                <a:moveTo>
                  <a:pt x="0" y="0"/>
                </a:moveTo>
                <a:lnTo>
                  <a:pt x="5387197" y="0"/>
                </a:lnTo>
                <a:lnTo>
                  <a:pt x="5387197" y="4418712"/>
                </a:lnTo>
                <a:lnTo>
                  <a:pt x="0" y="4418712"/>
                </a:lnTo>
                <a:lnTo>
                  <a:pt x="0" y="0"/>
                </a:lnTo>
                <a:close/>
              </a:path>
            </a:pathLst>
          </a:custGeom>
          <a:blipFill>
            <a:blip r:embed="rId2"/>
            <a:stretch>
              <a:fillRect l="0" t="0" r="0" b="0"/>
            </a:stretch>
          </a:blipFill>
        </p:spPr>
      </p:sp>
      <p:sp>
        <p:nvSpPr>
          <p:cNvPr name="AutoShape 19" id="19"/>
          <p:cNvSpPr/>
          <p:nvPr/>
        </p:nvSpPr>
        <p:spPr>
          <a:xfrm>
            <a:off x="12014042" y="7958111"/>
            <a:ext cx="5387196" cy="0"/>
          </a:xfrm>
          <a:prstGeom prst="line">
            <a:avLst/>
          </a:prstGeom>
          <a:ln cap="flat" w="47625">
            <a:solidFill>
              <a:srgbClr val="FF3131"/>
            </a:solidFill>
            <a:prstDash val="solid"/>
            <a:headEnd type="none" len="sm" w="sm"/>
            <a:tailEnd type="none" len="sm" w="sm"/>
          </a:ln>
        </p:spPr>
      </p:sp>
      <p:sp>
        <p:nvSpPr>
          <p:cNvPr name="Freeform 20" id="20"/>
          <p:cNvSpPr/>
          <p:nvPr/>
        </p:nvSpPr>
        <p:spPr>
          <a:xfrm flipH="false" flipV="false" rot="0">
            <a:off x="884379" y="4187582"/>
            <a:ext cx="5385764" cy="3993525"/>
          </a:xfrm>
          <a:custGeom>
            <a:avLst/>
            <a:gdLst/>
            <a:ahLst/>
            <a:cxnLst/>
            <a:rect r="r" b="b" t="t" l="l"/>
            <a:pathLst>
              <a:path h="3993525" w="5385764">
                <a:moveTo>
                  <a:pt x="0" y="0"/>
                </a:moveTo>
                <a:lnTo>
                  <a:pt x="5385764" y="0"/>
                </a:lnTo>
                <a:lnTo>
                  <a:pt x="5385764" y="3993526"/>
                </a:lnTo>
                <a:lnTo>
                  <a:pt x="0" y="3993526"/>
                </a:lnTo>
                <a:lnTo>
                  <a:pt x="0" y="0"/>
                </a:lnTo>
                <a:close/>
              </a:path>
            </a:pathLst>
          </a:custGeom>
          <a:blipFill>
            <a:blip r:embed="rId3"/>
            <a:stretch>
              <a:fillRect l="0" t="0" r="0" b="0"/>
            </a:stretch>
          </a:blipFill>
        </p:spPr>
      </p:sp>
      <p:sp>
        <p:nvSpPr>
          <p:cNvPr name="AutoShape 21" id="21"/>
          <p:cNvSpPr/>
          <p:nvPr/>
        </p:nvSpPr>
        <p:spPr>
          <a:xfrm>
            <a:off x="884379" y="7401392"/>
            <a:ext cx="5385764" cy="0"/>
          </a:xfrm>
          <a:prstGeom prst="line">
            <a:avLst/>
          </a:prstGeom>
          <a:ln cap="flat" w="66675">
            <a:solidFill>
              <a:srgbClr val="FF3131"/>
            </a:solidFill>
            <a:prstDash val="solid"/>
            <a:headEnd type="none" len="sm" w="sm"/>
            <a:tailEnd type="none" len="sm" w="sm"/>
          </a:ln>
        </p:spPr>
      </p:sp>
      <p:sp>
        <p:nvSpPr>
          <p:cNvPr name="Freeform 22" id="22"/>
          <p:cNvSpPr/>
          <p:nvPr/>
        </p:nvSpPr>
        <p:spPr>
          <a:xfrm flipH="false" flipV="false" rot="0">
            <a:off x="6451118" y="4187582"/>
            <a:ext cx="5385764" cy="4144696"/>
          </a:xfrm>
          <a:custGeom>
            <a:avLst/>
            <a:gdLst/>
            <a:ahLst/>
            <a:cxnLst/>
            <a:rect r="r" b="b" t="t" l="l"/>
            <a:pathLst>
              <a:path h="4144696" w="5385764">
                <a:moveTo>
                  <a:pt x="0" y="0"/>
                </a:moveTo>
                <a:lnTo>
                  <a:pt x="5385764" y="0"/>
                </a:lnTo>
                <a:lnTo>
                  <a:pt x="5385764" y="4144697"/>
                </a:lnTo>
                <a:lnTo>
                  <a:pt x="0" y="4144697"/>
                </a:lnTo>
                <a:lnTo>
                  <a:pt x="0" y="0"/>
                </a:lnTo>
                <a:close/>
              </a:path>
            </a:pathLst>
          </a:custGeom>
          <a:blipFill>
            <a:blip r:embed="rId4"/>
            <a:stretch>
              <a:fillRect l="0" t="0" r="0" b="0"/>
            </a:stretch>
          </a:blipFill>
        </p:spPr>
      </p:sp>
      <p:sp>
        <p:nvSpPr>
          <p:cNvPr name="AutoShape 23" id="23"/>
          <p:cNvSpPr/>
          <p:nvPr/>
        </p:nvSpPr>
        <p:spPr>
          <a:xfrm>
            <a:off x="6451118" y="7565284"/>
            <a:ext cx="5385764" cy="0"/>
          </a:xfrm>
          <a:prstGeom prst="line">
            <a:avLst/>
          </a:prstGeom>
          <a:ln cap="flat" w="66675">
            <a:solidFill>
              <a:srgbClr val="FF3131"/>
            </a:solidFill>
            <a:prstDash val="solid"/>
            <a:headEnd type="none" len="sm" w="sm"/>
            <a:tailEnd type="none" len="sm" w="sm"/>
          </a:ln>
        </p:spPr>
      </p:sp>
      <p:sp>
        <p:nvSpPr>
          <p:cNvPr name="TextBox 24" id="24"/>
          <p:cNvSpPr txBox="true"/>
          <p:nvPr/>
        </p:nvSpPr>
        <p:spPr>
          <a:xfrm rot="0">
            <a:off x="12160732" y="8767395"/>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Total parameter: 1 261 664</a:t>
            </a:r>
          </a:p>
        </p:txBody>
      </p:sp>
      <p:sp>
        <p:nvSpPr>
          <p:cNvPr name="TextBox 25" id="25"/>
          <p:cNvSpPr txBox="true"/>
          <p:nvPr/>
        </p:nvSpPr>
        <p:spPr>
          <a:xfrm rot="0">
            <a:off x="6593057" y="8767395"/>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Total parameters: 939 120</a:t>
            </a:r>
          </a:p>
        </p:txBody>
      </p:sp>
      <p:sp>
        <p:nvSpPr>
          <p:cNvPr name="TextBox 26" id="26"/>
          <p:cNvSpPr txBox="true"/>
          <p:nvPr/>
        </p:nvSpPr>
        <p:spPr>
          <a:xfrm rot="0">
            <a:off x="1024384" y="8767395"/>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Total parameters: 2 257 984</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886761" y="3183606"/>
            <a:ext cx="5385764" cy="4748505"/>
            <a:chOff x="0" y="0"/>
            <a:chExt cx="1418473" cy="1250635"/>
          </a:xfrm>
        </p:grpSpPr>
        <p:sp>
          <p:nvSpPr>
            <p:cNvPr name="Freeform 3" id="3"/>
            <p:cNvSpPr/>
            <p:nvPr/>
          </p:nvSpPr>
          <p:spPr>
            <a:xfrm flipH="false" flipV="false" rot="0">
              <a:off x="0" y="0"/>
              <a:ext cx="1418473" cy="1250635"/>
            </a:xfrm>
            <a:custGeom>
              <a:avLst/>
              <a:gdLst/>
              <a:ahLst/>
              <a:cxnLst/>
              <a:rect r="r" b="b" t="t" l="l"/>
              <a:pathLst>
                <a:path h="1250635" w="1418473">
                  <a:moveTo>
                    <a:pt x="73311" y="0"/>
                  </a:moveTo>
                  <a:lnTo>
                    <a:pt x="1345161" y="0"/>
                  </a:lnTo>
                  <a:cubicBezTo>
                    <a:pt x="1364605" y="0"/>
                    <a:pt x="1383252" y="7724"/>
                    <a:pt x="1397000" y="21472"/>
                  </a:cubicBezTo>
                  <a:cubicBezTo>
                    <a:pt x="1410749" y="35221"/>
                    <a:pt x="1418473" y="53868"/>
                    <a:pt x="1418473" y="73311"/>
                  </a:cubicBezTo>
                  <a:lnTo>
                    <a:pt x="1418473" y="1177324"/>
                  </a:lnTo>
                  <a:cubicBezTo>
                    <a:pt x="1418473" y="1196767"/>
                    <a:pt x="1410749" y="1215414"/>
                    <a:pt x="1397000" y="1229163"/>
                  </a:cubicBezTo>
                  <a:cubicBezTo>
                    <a:pt x="1383252" y="1242911"/>
                    <a:pt x="1364605" y="1250635"/>
                    <a:pt x="1345161" y="1250635"/>
                  </a:cubicBezTo>
                  <a:lnTo>
                    <a:pt x="73311" y="1250635"/>
                  </a:lnTo>
                  <a:cubicBezTo>
                    <a:pt x="32823" y="1250635"/>
                    <a:pt x="0" y="1217812"/>
                    <a:pt x="0" y="1177324"/>
                  </a:cubicBezTo>
                  <a:lnTo>
                    <a:pt x="0" y="73311"/>
                  </a:lnTo>
                  <a:cubicBezTo>
                    <a:pt x="0" y="53868"/>
                    <a:pt x="7724" y="35221"/>
                    <a:pt x="21472" y="21472"/>
                  </a:cubicBezTo>
                  <a:cubicBezTo>
                    <a:pt x="35221" y="7724"/>
                    <a:pt x="53868" y="0"/>
                    <a:pt x="73311" y="0"/>
                  </a:cubicBezTo>
                  <a:close/>
                </a:path>
              </a:pathLst>
            </a:custGeom>
            <a:solidFill>
              <a:srgbClr val="DBE5EA"/>
            </a:solidFill>
          </p:spPr>
        </p:sp>
        <p:sp>
          <p:nvSpPr>
            <p:cNvPr name="TextBox 4" id="4"/>
            <p:cNvSpPr txBox="true"/>
            <p:nvPr/>
          </p:nvSpPr>
          <p:spPr>
            <a:xfrm>
              <a:off x="0" y="-123825"/>
              <a:ext cx="1418473" cy="1374460"/>
            </a:xfrm>
            <a:prstGeom prst="rect">
              <a:avLst/>
            </a:prstGeom>
          </p:spPr>
          <p:txBody>
            <a:bodyPr anchor="ctr" rtlCol="false" tIns="50800" lIns="50800" bIns="50800" rIns="50800"/>
            <a:lstStyle/>
            <a:p>
              <a:pPr algn="ctr">
                <a:lnSpc>
                  <a:spcPts val="4079"/>
                </a:lnSpc>
              </a:pPr>
            </a:p>
          </p:txBody>
        </p:sp>
      </p:grpSp>
      <p:grpSp>
        <p:nvGrpSpPr>
          <p:cNvPr name="Group 5" id="5"/>
          <p:cNvGrpSpPr/>
          <p:nvPr/>
        </p:nvGrpSpPr>
        <p:grpSpPr>
          <a:xfrm rot="0">
            <a:off x="12015475" y="3183606"/>
            <a:ext cx="5385764" cy="4748505"/>
            <a:chOff x="0" y="0"/>
            <a:chExt cx="1418473" cy="1250635"/>
          </a:xfrm>
        </p:grpSpPr>
        <p:sp>
          <p:nvSpPr>
            <p:cNvPr name="Freeform 6" id="6"/>
            <p:cNvSpPr/>
            <p:nvPr/>
          </p:nvSpPr>
          <p:spPr>
            <a:xfrm flipH="false" flipV="false" rot="0">
              <a:off x="0" y="0"/>
              <a:ext cx="1418473" cy="1250635"/>
            </a:xfrm>
            <a:custGeom>
              <a:avLst/>
              <a:gdLst/>
              <a:ahLst/>
              <a:cxnLst/>
              <a:rect r="r" b="b" t="t" l="l"/>
              <a:pathLst>
                <a:path h="1250635" w="1418473">
                  <a:moveTo>
                    <a:pt x="73311" y="0"/>
                  </a:moveTo>
                  <a:lnTo>
                    <a:pt x="1345161" y="0"/>
                  </a:lnTo>
                  <a:cubicBezTo>
                    <a:pt x="1364605" y="0"/>
                    <a:pt x="1383252" y="7724"/>
                    <a:pt x="1397000" y="21472"/>
                  </a:cubicBezTo>
                  <a:cubicBezTo>
                    <a:pt x="1410749" y="35221"/>
                    <a:pt x="1418473" y="53868"/>
                    <a:pt x="1418473" y="73311"/>
                  </a:cubicBezTo>
                  <a:lnTo>
                    <a:pt x="1418473" y="1177324"/>
                  </a:lnTo>
                  <a:cubicBezTo>
                    <a:pt x="1418473" y="1196767"/>
                    <a:pt x="1410749" y="1215414"/>
                    <a:pt x="1397000" y="1229163"/>
                  </a:cubicBezTo>
                  <a:cubicBezTo>
                    <a:pt x="1383252" y="1242911"/>
                    <a:pt x="1364605" y="1250635"/>
                    <a:pt x="1345161" y="1250635"/>
                  </a:cubicBezTo>
                  <a:lnTo>
                    <a:pt x="73311" y="1250635"/>
                  </a:lnTo>
                  <a:cubicBezTo>
                    <a:pt x="32823" y="1250635"/>
                    <a:pt x="0" y="1217812"/>
                    <a:pt x="0" y="1177324"/>
                  </a:cubicBezTo>
                  <a:lnTo>
                    <a:pt x="0" y="73311"/>
                  </a:lnTo>
                  <a:cubicBezTo>
                    <a:pt x="0" y="53868"/>
                    <a:pt x="7724" y="35221"/>
                    <a:pt x="21472" y="21472"/>
                  </a:cubicBezTo>
                  <a:cubicBezTo>
                    <a:pt x="35221" y="7724"/>
                    <a:pt x="53868" y="0"/>
                    <a:pt x="73311" y="0"/>
                  </a:cubicBezTo>
                  <a:close/>
                </a:path>
              </a:pathLst>
            </a:custGeom>
            <a:solidFill>
              <a:srgbClr val="DBE5EA"/>
            </a:solidFill>
          </p:spPr>
        </p:sp>
        <p:sp>
          <p:nvSpPr>
            <p:cNvPr name="TextBox 7" id="7"/>
            <p:cNvSpPr txBox="true"/>
            <p:nvPr/>
          </p:nvSpPr>
          <p:spPr>
            <a:xfrm>
              <a:off x="0" y="-123825"/>
              <a:ext cx="1418473" cy="1374460"/>
            </a:xfrm>
            <a:prstGeom prst="rect">
              <a:avLst/>
            </a:prstGeom>
          </p:spPr>
          <p:txBody>
            <a:bodyPr anchor="ctr" rtlCol="false" tIns="50800" lIns="50800" bIns="50800" rIns="50800"/>
            <a:lstStyle/>
            <a:p>
              <a:pPr algn="ctr">
                <a:lnSpc>
                  <a:spcPts val="4079"/>
                </a:lnSpc>
              </a:pPr>
            </a:p>
          </p:txBody>
        </p:sp>
      </p:grpSp>
      <p:grpSp>
        <p:nvGrpSpPr>
          <p:cNvPr name="Group 8" id="8"/>
          <p:cNvGrpSpPr/>
          <p:nvPr/>
        </p:nvGrpSpPr>
        <p:grpSpPr>
          <a:xfrm rot="0">
            <a:off x="6451118" y="3183606"/>
            <a:ext cx="5385764" cy="4748505"/>
            <a:chOff x="0" y="0"/>
            <a:chExt cx="1418473" cy="1250635"/>
          </a:xfrm>
        </p:grpSpPr>
        <p:sp>
          <p:nvSpPr>
            <p:cNvPr name="Freeform 9" id="9"/>
            <p:cNvSpPr/>
            <p:nvPr/>
          </p:nvSpPr>
          <p:spPr>
            <a:xfrm flipH="false" flipV="false" rot="0">
              <a:off x="0" y="0"/>
              <a:ext cx="1418473" cy="1250635"/>
            </a:xfrm>
            <a:custGeom>
              <a:avLst/>
              <a:gdLst/>
              <a:ahLst/>
              <a:cxnLst/>
              <a:rect r="r" b="b" t="t" l="l"/>
              <a:pathLst>
                <a:path h="1250635" w="1418473">
                  <a:moveTo>
                    <a:pt x="73311" y="0"/>
                  </a:moveTo>
                  <a:lnTo>
                    <a:pt x="1345161" y="0"/>
                  </a:lnTo>
                  <a:cubicBezTo>
                    <a:pt x="1364605" y="0"/>
                    <a:pt x="1383252" y="7724"/>
                    <a:pt x="1397000" y="21472"/>
                  </a:cubicBezTo>
                  <a:cubicBezTo>
                    <a:pt x="1410749" y="35221"/>
                    <a:pt x="1418473" y="53868"/>
                    <a:pt x="1418473" y="73311"/>
                  </a:cubicBezTo>
                  <a:lnTo>
                    <a:pt x="1418473" y="1177324"/>
                  </a:lnTo>
                  <a:cubicBezTo>
                    <a:pt x="1418473" y="1196767"/>
                    <a:pt x="1410749" y="1215414"/>
                    <a:pt x="1397000" y="1229163"/>
                  </a:cubicBezTo>
                  <a:cubicBezTo>
                    <a:pt x="1383252" y="1242911"/>
                    <a:pt x="1364605" y="1250635"/>
                    <a:pt x="1345161" y="1250635"/>
                  </a:cubicBezTo>
                  <a:lnTo>
                    <a:pt x="73311" y="1250635"/>
                  </a:lnTo>
                  <a:cubicBezTo>
                    <a:pt x="32823" y="1250635"/>
                    <a:pt x="0" y="1217812"/>
                    <a:pt x="0" y="1177324"/>
                  </a:cubicBezTo>
                  <a:lnTo>
                    <a:pt x="0" y="73311"/>
                  </a:lnTo>
                  <a:cubicBezTo>
                    <a:pt x="0" y="53868"/>
                    <a:pt x="7724" y="35221"/>
                    <a:pt x="21472" y="21472"/>
                  </a:cubicBezTo>
                  <a:cubicBezTo>
                    <a:pt x="35221" y="7724"/>
                    <a:pt x="53868" y="0"/>
                    <a:pt x="73311" y="0"/>
                  </a:cubicBezTo>
                  <a:close/>
                </a:path>
              </a:pathLst>
            </a:custGeom>
            <a:solidFill>
              <a:srgbClr val="DBE5EA"/>
            </a:solidFill>
          </p:spPr>
        </p:sp>
        <p:sp>
          <p:nvSpPr>
            <p:cNvPr name="TextBox 10" id="10"/>
            <p:cNvSpPr txBox="true"/>
            <p:nvPr/>
          </p:nvSpPr>
          <p:spPr>
            <a:xfrm>
              <a:off x="0" y="-123825"/>
              <a:ext cx="1418473" cy="1374460"/>
            </a:xfrm>
            <a:prstGeom prst="rect">
              <a:avLst/>
            </a:prstGeom>
          </p:spPr>
          <p:txBody>
            <a:bodyPr anchor="ctr" rtlCol="false" tIns="50800" lIns="50800" bIns="50800" rIns="50800"/>
            <a:lstStyle/>
            <a:p>
              <a:pPr algn="ctr">
                <a:lnSpc>
                  <a:spcPts val="4079"/>
                </a:lnSpc>
              </a:pPr>
            </a:p>
          </p:txBody>
        </p:sp>
      </p:grpSp>
      <p:sp>
        <p:nvSpPr>
          <p:cNvPr name="Freeform 11" id="11"/>
          <p:cNvSpPr/>
          <p:nvPr/>
        </p:nvSpPr>
        <p:spPr>
          <a:xfrm flipH="false" flipV="false" rot="0">
            <a:off x="12041357" y="4031277"/>
            <a:ext cx="5334000" cy="3429000"/>
          </a:xfrm>
          <a:custGeom>
            <a:avLst/>
            <a:gdLst/>
            <a:ahLst/>
            <a:cxnLst/>
            <a:rect r="r" b="b" t="t" l="l"/>
            <a:pathLst>
              <a:path h="3429000" w="5334000">
                <a:moveTo>
                  <a:pt x="0" y="0"/>
                </a:moveTo>
                <a:lnTo>
                  <a:pt x="5334000" y="0"/>
                </a:lnTo>
                <a:lnTo>
                  <a:pt x="5334000" y="3429000"/>
                </a:lnTo>
                <a:lnTo>
                  <a:pt x="0" y="3429000"/>
                </a:lnTo>
                <a:lnTo>
                  <a:pt x="0" y="0"/>
                </a:lnTo>
                <a:close/>
              </a:path>
            </a:pathLst>
          </a:custGeom>
          <a:blipFill>
            <a:blip r:embed="rId2"/>
            <a:stretch>
              <a:fillRect l="-593" t="0" r="-1575" b="0"/>
            </a:stretch>
          </a:blipFill>
        </p:spPr>
      </p:sp>
      <p:sp>
        <p:nvSpPr>
          <p:cNvPr name="Freeform 12" id="12"/>
          <p:cNvSpPr/>
          <p:nvPr/>
        </p:nvSpPr>
        <p:spPr>
          <a:xfrm flipH="false" flipV="false" rot="0">
            <a:off x="6451118" y="4031277"/>
            <a:ext cx="5380078" cy="3387672"/>
          </a:xfrm>
          <a:custGeom>
            <a:avLst/>
            <a:gdLst/>
            <a:ahLst/>
            <a:cxnLst/>
            <a:rect r="r" b="b" t="t" l="l"/>
            <a:pathLst>
              <a:path h="3387672" w="5380078">
                <a:moveTo>
                  <a:pt x="0" y="0"/>
                </a:moveTo>
                <a:lnTo>
                  <a:pt x="5380078" y="0"/>
                </a:lnTo>
                <a:lnTo>
                  <a:pt x="5380078" y="3387672"/>
                </a:lnTo>
                <a:lnTo>
                  <a:pt x="0" y="3387672"/>
                </a:lnTo>
                <a:lnTo>
                  <a:pt x="0" y="0"/>
                </a:lnTo>
                <a:close/>
              </a:path>
            </a:pathLst>
          </a:custGeom>
          <a:blipFill>
            <a:blip r:embed="rId3"/>
            <a:stretch>
              <a:fillRect l="0" t="0" r="-2337" b="-1219"/>
            </a:stretch>
          </a:blipFill>
        </p:spPr>
      </p:sp>
      <p:sp>
        <p:nvSpPr>
          <p:cNvPr name="Freeform 13" id="13"/>
          <p:cNvSpPr/>
          <p:nvPr/>
        </p:nvSpPr>
        <p:spPr>
          <a:xfrm flipH="false" flipV="false" rot="0">
            <a:off x="886761" y="4132206"/>
            <a:ext cx="5364332" cy="2830445"/>
          </a:xfrm>
          <a:custGeom>
            <a:avLst/>
            <a:gdLst/>
            <a:ahLst/>
            <a:cxnLst/>
            <a:rect r="r" b="b" t="t" l="l"/>
            <a:pathLst>
              <a:path h="2830445" w="5364332">
                <a:moveTo>
                  <a:pt x="0" y="0"/>
                </a:moveTo>
                <a:lnTo>
                  <a:pt x="5364332" y="0"/>
                </a:lnTo>
                <a:lnTo>
                  <a:pt x="5364332" y="2830445"/>
                </a:lnTo>
                <a:lnTo>
                  <a:pt x="0" y="2830445"/>
                </a:lnTo>
                <a:lnTo>
                  <a:pt x="0" y="0"/>
                </a:lnTo>
                <a:close/>
              </a:path>
            </a:pathLst>
          </a:custGeom>
          <a:blipFill>
            <a:blip r:embed="rId4"/>
            <a:stretch>
              <a:fillRect l="0" t="0" r="-6658" b="-1394"/>
            </a:stretch>
          </a:blipFill>
        </p:spPr>
      </p:sp>
      <p:sp>
        <p:nvSpPr>
          <p:cNvPr name="TextBox 14" id="1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23</a:t>
            </a:r>
          </a:p>
        </p:txBody>
      </p:sp>
      <p:sp>
        <p:nvSpPr>
          <p:cNvPr name="TextBox 15" id="15"/>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3. Phương pháp nghiên cứu</a:t>
            </a:r>
          </a:p>
        </p:txBody>
      </p:sp>
      <p:sp>
        <p:nvSpPr>
          <p:cNvPr name="TextBox 16" id="16"/>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3.2. Mô hình và cài đặt</a:t>
            </a:r>
          </a:p>
        </p:txBody>
      </p:sp>
      <p:sp>
        <p:nvSpPr>
          <p:cNvPr name="TextBox 17" id="17"/>
          <p:cNvSpPr txBox="true"/>
          <p:nvPr/>
        </p:nvSpPr>
        <p:spPr>
          <a:xfrm rot="0">
            <a:off x="1024384" y="2459731"/>
            <a:ext cx="6938067"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Các kiến trúc phân loại:</a:t>
            </a:r>
          </a:p>
        </p:txBody>
      </p:sp>
      <p:sp>
        <p:nvSpPr>
          <p:cNvPr name="TextBox 18" id="18"/>
          <p:cNvSpPr txBox="true"/>
          <p:nvPr/>
        </p:nvSpPr>
        <p:spPr>
          <a:xfrm rot="0">
            <a:off x="1033167" y="3320282"/>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Small</a:t>
            </a:r>
          </a:p>
        </p:txBody>
      </p:sp>
      <p:sp>
        <p:nvSpPr>
          <p:cNvPr name="TextBox 19" id="19"/>
          <p:cNvSpPr txBox="true"/>
          <p:nvPr/>
        </p:nvSpPr>
        <p:spPr>
          <a:xfrm rot="0">
            <a:off x="12160732" y="3320282"/>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Large</a:t>
            </a:r>
          </a:p>
        </p:txBody>
      </p:sp>
      <p:sp>
        <p:nvSpPr>
          <p:cNvPr name="TextBox 20" id="20"/>
          <p:cNvSpPr txBox="true"/>
          <p:nvPr/>
        </p:nvSpPr>
        <p:spPr>
          <a:xfrm rot="0">
            <a:off x="6593057" y="3320282"/>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Medium</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9258300"/>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24</a:t>
            </a:r>
          </a:p>
        </p:txBody>
      </p:sp>
      <p:sp>
        <p:nvSpPr>
          <p:cNvPr name="TextBox 4" id="4"/>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3. Phương pháp nghiên cứu</a:t>
            </a:r>
          </a:p>
        </p:txBody>
      </p:sp>
      <p:sp>
        <p:nvSpPr>
          <p:cNvPr name="TextBox 5" id="5"/>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3.3. Chỉ số đánh giá</a:t>
            </a:r>
          </a:p>
        </p:txBody>
      </p:sp>
      <p:sp>
        <p:nvSpPr>
          <p:cNvPr name="TextBox 6" id="6"/>
          <p:cNvSpPr txBox="true"/>
          <p:nvPr/>
        </p:nvSpPr>
        <p:spPr>
          <a:xfrm rot="0">
            <a:off x="1033167" y="2781412"/>
            <a:ext cx="14808633" cy="4600352"/>
          </a:xfrm>
          <a:prstGeom prst="rect">
            <a:avLst/>
          </a:prstGeom>
        </p:spPr>
        <p:txBody>
          <a:bodyPr anchor="t" rtlCol="false" tIns="0" lIns="0" bIns="0" rIns="0">
            <a:spAutoFit/>
          </a:bodyPr>
          <a:lstStyle/>
          <a:p>
            <a:pPr algn="just" marL="518160" indent="-259080" lvl="1">
              <a:lnSpc>
                <a:spcPts val="4079"/>
              </a:lnSpc>
              <a:buFont typeface="Arial"/>
              <a:buChar char="•"/>
            </a:pPr>
            <a:r>
              <a:rPr lang="en-US" b="true" sz="2400">
                <a:solidFill>
                  <a:srgbClr val="0F4662"/>
                </a:solidFill>
                <a:latin typeface="Quicksand Bold"/>
                <a:ea typeface="Quicksand Bold"/>
                <a:cs typeface="Quicksand Bold"/>
                <a:sym typeface="Quicksand Bold"/>
              </a:rPr>
              <a:t>Accuracy</a:t>
            </a:r>
            <a:r>
              <a:rPr lang="en-US" sz="2400">
                <a:solidFill>
                  <a:srgbClr val="0F4662"/>
                </a:solidFill>
                <a:latin typeface="Quicksand"/>
                <a:ea typeface="Quicksand"/>
                <a:cs typeface="Quicksand"/>
                <a:sym typeface="Quicksand"/>
              </a:rPr>
              <a:t>: tỷ lệ phần trăm mẫu được mô hình phân loại đúng trên tổng số mẫu. Đây cũng là chỉ số đánh giá đơn giản và phổ biến nhất trong các bài toán phân loại.</a:t>
            </a:r>
          </a:p>
          <a:p>
            <a:pPr algn="just">
              <a:lnSpc>
                <a:spcPts val="4079"/>
              </a:lnSpc>
            </a:pPr>
          </a:p>
          <a:p>
            <a:pPr algn="just" marL="518160" indent="-259080" lvl="1">
              <a:lnSpc>
                <a:spcPts val="4079"/>
              </a:lnSpc>
              <a:buFont typeface="Arial"/>
              <a:buChar char="•"/>
            </a:pPr>
            <a:r>
              <a:rPr lang="en-US" b="true" sz="2400">
                <a:solidFill>
                  <a:srgbClr val="0F4662"/>
                </a:solidFill>
                <a:latin typeface="Quicksand Bold"/>
                <a:ea typeface="Quicksand Bold"/>
                <a:cs typeface="Quicksand Bold"/>
                <a:sym typeface="Quicksand Bold"/>
              </a:rPr>
              <a:t>F1-score</a:t>
            </a:r>
            <a:r>
              <a:rPr lang="en-US" sz="2400">
                <a:solidFill>
                  <a:srgbClr val="0F4662"/>
                </a:solidFill>
                <a:latin typeface="Quicksand"/>
                <a:ea typeface="Quicksand"/>
                <a:cs typeface="Quicksand"/>
                <a:sym typeface="Quicksand"/>
              </a:rPr>
              <a:t>: trung bình điều hòa giữa Precision (độ chính xác của lớp) và Recall (khả năng thu hồi đúng của lớp), cung cấp cái nhìn chi tiết hơn về khả năng nhận diện từng lớp ký hiệu, đặc biệt hữu ích khi phân tích các lớp dễ bị nhầm lẫn, được tính theo macro avg để đàm bảo công bằng giữa các lớp.</a:t>
            </a:r>
          </a:p>
          <a:p>
            <a:pPr algn="just">
              <a:lnSpc>
                <a:spcPts val="4079"/>
              </a:lnSpc>
            </a:pPr>
          </a:p>
          <a:p>
            <a:pPr algn="just" marL="518160" indent="-259080" lvl="1">
              <a:lnSpc>
                <a:spcPts val="4079"/>
              </a:lnSpc>
              <a:buFont typeface="Arial"/>
              <a:buChar char="•"/>
            </a:pPr>
            <a:r>
              <a:rPr lang="en-US" b="true" sz="2400">
                <a:solidFill>
                  <a:srgbClr val="0F4662"/>
                </a:solidFill>
                <a:latin typeface="Quicksand Bold"/>
                <a:ea typeface="Quicksand Bold"/>
                <a:cs typeface="Quicksand Bold"/>
                <a:sym typeface="Quicksand Bold"/>
              </a:rPr>
              <a:t>Tốc độ thực thi</a:t>
            </a:r>
            <a:r>
              <a:rPr lang="en-US" sz="2400">
                <a:solidFill>
                  <a:srgbClr val="0F4662"/>
                </a:solidFill>
                <a:latin typeface="Quicksand"/>
                <a:ea typeface="Quicksand"/>
                <a:cs typeface="Quicksand"/>
                <a:sym typeface="Quicksand"/>
              </a:rPr>
              <a:t>: đo tốc độ trung bình mà mô hình cần để xử lý ảnh đầu vào và đưa ra dự đoán (ms/step).</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2795012" y="3818516"/>
            <a:ext cx="3815761" cy="5741458"/>
            <a:chOff x="0" y="0"/>
            <a:chExt cx="5087682" cy="7655278"/>
          </a:xfrm>
        </p:grpSpPr>
        <p:sp>
          <p:nvSpPr>
            <p:cNvPr name="Freeform 3" id="3"/>
            <p:cNvSpPr/>
            <p:nvPr/>
          </p:nvSpPr>
          <p:spPr>
            <a:xfrm flipH="false" flipV="false" rot="0">
              <a:off x="7682" y="0"/>
              <a:ext cx="5080000" cy="3845278"/>
            </a:xfrm>
            <a:custGeom>
              <a:avLst/>
              <a:gdLst/>
              <a:ahLst/>
              <a:cxnLst/>
              <a:rect r="r" b="b" t="t" l="l"/>
              <a:pathLst>
                <a:path h="3845278" w="5080000">
                  <a:moveTo>
                    <a:pt x="0" y="0"/>
                  </a:moveTo>
                  <a:lnTo>
                    <a:pt x="5080000" y="0"/>
                  </a:lnTo>
                  <a:lnTo>
                    <a:pt x="5080000" y="3845278"/>
                  </a:lnTo>
                  <a:lnTo>
                    <a:pt x="0" y="3845278"/>
                  </a:lnTo>
                  <a:lnTo>
                    <a:pt x="0" y="0"/>
                  </a:lnTo>
                  <a:close/>
                </a:path>
              </a:pathLst>
            </a:custGeom>
            <a:blipFill>
              <a:blip r:embed="rId2"/>
              <a:stretch>
                <a:fillRect l="0" t="0" r="0" b="0"/>
              </a:stretch>
            </a:blipFill>
          </p:spPr>
        </p:sp>
        <p:sp>
          <p:nvSpPr>
            <p:cNvPr name="Freeform 4" id="4"/>
            <p:cNvSpPr/>
            <p:nvPr/>
          </p:nvSpPr>
          <p:spPr>
            <a:xfrm flipH="false" flipV="false" rot="0">
              <a:off x="0" y="3845278"/>
              <a:ext cx="5080000" cy="3810000"/>
            </a:xfrm>
            <a:custGeom>
              <a:avLst/>
              <a:gdLst/>
              <a:ahLst/>
              <a:cxnLst/>
              <a:rect r="r" b="b" t="t" l="l"/>
              <a:pathLst>
                <a:path h="3810000" w="5080000">
                  <a:moveTo>
                    <a:pt x="0" y="0"/>
                  </a:moveTo>
                  <a:lnTo>
                    <a:pt x="5080000" y="0"/>
                  </a:lnTo>
                  <a:lnTo>
                    <a:pt x="5080000" y="3810000"/>
                  </a:lnTo>
                  <a:lnTo>
                    <a:pt x="0" y="3810000"/>
                  </a:lnTo>
                  <a:lnTo>
                    <a:pt x="0" y="0"/>
                  </a:lnTo>
                  <a:close/>
                </a:path>
              </a:pathLst>
            </a:custGeom>
            <a:blipFill>
              <a:blip r:embed="rId3"/>
              <a:stretch>
                <a:fillRect l="0" t="0" r="0" b="0"/>
              </a:stretch>
            </a:blipFill>
          </p:spPr>
        </p:sp>
      </p:grpSp>
      <p:grpSp>
        <p:nvGrpSpPr>
          <p:cNvPr name="Group 5" id="5"/>
          <p:cNvGrpSpPr/>
          <p:nvPr/>
        </p:nvGrpSpPr>
        <p:grpSpPr>
          <a:xfrm rot="0">
            <a:off x="1670327" y="3714750"/>
            <a:ext cx="3810000" cy="5694387"/>
            <a:chOff x="0" y="0"/>
            <a:chExt cx="5080000" cy="7592516"/>
          </a:xfrm>
        </p:grpSpPr>
        <p:sp>
          <p:nvSpPr>
            <p:cNvPr name="Freeform 6" id="6"/>
            <p:cNvSpPr/>
            <p:nvPr/>
          </p:nvSpPr>
          <p:spPr>
            <a:xfrm flipH="false" flipV="false" rot="0">
              <a:off x="0" y="0"/>
              <a:ext cx="5080000" cy="3810000"/>
            </a:xfrm>
            <a:custGeom>
              <a:avLst/>
              <a:gdLst/>
              <a:ahLst/>
              <a:cxnLst/>
              <a:rect r="r" b="b" t="t" l="l"/>
              <a:pathLst>
                <a:path h="3810000" w="5080000">
                  <a:moveTo>
                    <a:pt x="0" y="0"/>
                  </a:moveTo>
                  <a:lnTo>
                    <a:pt x="5080000" y="0"/>
                  </a:lnTo>
                  <a:lnTo>
                    <a:pt x="5080000" y="3810000"/>
                  </a:lnTo>
                  <a:lnTo>
                    <a:pt x="0" y="3810000"/>
                  </a:lnTo>
                  <a:lnTo>
                    <a:pt x="0" y="0"/>
                  </a:lnTo>
                  <a:close/>
                </a:path>
              </a:pathLst>
            </a:custGeom>
            <a:blipFill>
              <a:blip r:embed="rId4"/>
              <a:stretch>
                <a:fillRect l="0" t="0" r="0" b="0"/>
              </a:stretch>
            </a:blipFill>
          </p:spPr>
        </p:sp>
        <p:sp>
          <p:nvSpPr>
            <p:cNvPr name="Freeform 7" id="7"/>
            <p:cNvSpPr/>
            <p:nvPr/>
          </p:nvSpPr>
          <p:spPr>
            <a:xfrm flipH="false" flipV="false" rot="0">
              <a:off x="0" y="3782516"/>
              <a:ext cx="5080000" cy="3810000"/>
            </a:xfrm>
            <a:custGeom>
              <a:avLst/>
              <a:gdLst/>
              <a:ahLst/>
              <a:cxnLst/>
              <a:rect r="r" b="b" t="t" l="l"/>
              <a:pathLst>
                <a:path h="3810000" w="5080000">
                  <a:moveTo>
                    <a:pt x="0" y="0"/>
                  </a:moveTo>
                  <a:lnTo>
                    <a:pt x="5080000" y="0"/>
                  </a:lnTo>
                  <a:lnTo>
                    <a:pt x="5080000" y="3810000"/>
                  </a:lnTo>
                  <a:lnTo>
                    <a:pt x="0" y="3810000"/>
                  </a:lnTo>
                  <a:lnTo>
                    <a:pt x="0" y="0"/>
                  </a:lnTo>
                  <a:close/>
                </a:path>
              </a:pathLst>
            </a:custGeom>
            <a:blipFill>
              <a:blip r:embed="rId5"/>
              <a:stretch>
                <a:fillRect l="0" t="0" r="0" b="0"/>
              </a:stretch>
            </a:blipFill>
          </p:spPr>
        </p:sp>
      </p:grpSp>
      <p:grpSp>
        <p:nvGrpSpPr>
          <p:cNvPr name="Group 8" id="8"/>
          <p:cNvGrpSpPr/>
          <p:nvPr/>
        </p:nvGrpSpPr>
        <p:grpSpPr>
          <a:xfrm rot="0">
            <a:off x="7230217" y="3681992"/>
            <a:ext cx="3818783" cy="5727145"/>
            <a:chOff x="0" y="0"/>
            <a:chExt cx="5091711" cy="7636194"/>
          </a:xfrm>
        </p:grpSpPr>
        <p:sp>
          <p:nvSpPr>
            <p:cNvPr name="Freeform 9" id="9"/>
            <p:cNvSpPr/>
            <p:nvPr/>
          </p:nvSpPr>
          <p:spPr>
            <a:xfrm flipH="false" flipV="false" rot="0">
              <a:off x="0" y="0"/>
              <a:ext cx="5080000" cy="3897354"/>
            </a:xfrm>
            <a:custGeom>
              <a:avLst/>
              <a:gdLst/>
              <a:ahLst/>
              <a:cxnLst/>
              <a:rect r="r" b="b" t="t" l="l"/>
              <a:pathLst>
                <a:path h="3897354" w="5080000">
                  <a:moveTo>
                    <a:pt x="0" y="0"/>
                  </a:moveTo>
                  <a:lnTo>
                    <a:pt x="5080000" y="0"/>
                  </a:lnTo>
                  <a:lnTo>
                    <a:pt x="5080000" y="3897354"/>
                  </a:lnTo>
                  <a:lnTo>
                    <a:pt x="0" y="3897354"/>
                  </a:lnTo>
                  <a:lnTo>
                    <a:pt x="0" y="0"/>
                  </a:lnTo>
                  <a:close/>
                </a:path>
              </a:pathLst>
            </a:custGeom>
            <a:blipFill>
              <a:blip r:embed="rId6"/>
              <a:stretch>
                <a:fillRect l="0" t="0" r="0" b="0"/>
              </a:stretch>
            </a:blipFill>
          </p:spPr>
        </p:sp>
        <p:sp>
          <p:nvSpPr>
            <p:cNvPr name="Freeform 10" id="10"/>
            <p:cNvSpPr/>
            <p:nvPr/>
          </p:nvSpPr>
          <p:spPr>
            <a:xfrm flipH="false" flipV="false" rot="0">
              <a:off x="11711" y="3826194"/>
              <a:ext cx="5080000" cy="3810000"/>
            </a:xfrm>
            <a:custGeom>
              <a:avLst/>
              <a:gdLst/>
              <a:ahLst/>
              <a:cxnLst/>
              <a:rect r="r" b="b" t="t" l="l"/>
              <a:pathLst>
                <a:path h="3810000" w="5080000">
                  <a:moveTo>
                    <a:pt x="0" y="0"/>
                  </a:moveTo>
                  <a:lnTo>
                    <a:pt x="5080000" y="0"/>
                  </a:lnTo>
                  <a:lnTo>
                    <a:pt x="5080000" y="3810000"/>
                  </a:lnTo>
                  <a:lnTo>
                    <a:pt x="0" y="3810000"/>
                  </a:lnTo>
                  <a:lnTo>
                    <a:pt x="0" y="0"/>
                  </a:lnTo>
                  <a:close/>
                </a:path>
              </a:pathLst>
            </a:custGeom>
            <a:blipFill>
              <a:blip r:embed="rId7"/>
              <a:stretch>
                <a:fillRect l="0" t="0" r="0" b="0"/>
              </a:stretch>
            </a:blipFill>
          </p:spPr>
        </p:sp>
      </p:gr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25</a:t>
            </a:r>
          </a:p>
        </p:txBody>
      </p:sp>
      <p:sp>
        <p:nvSpPr>
          <p:cNvPr name="TextBox 12" id="12"/>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13" id="13"/>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dataset:</a:t>
            </a:r>
          </a:p>
        </p:txBody>
      </p:sp>
      <p:sp>
        <p:nvSpPr>
          <p:cNvPr name="TextBox 14" id="14"/>
          <p:cNvSpPr txBox="true"/>
          <p:nvPr/>
        </p:nvSpPr>
        <p:spPr>
          <a:xfrm rot="0">
            <a:off x="102438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Small</a:t>
            </a:r>
          </a:p>
        </p:txBody>
      </p:sp>
      <p:sp>
        <p:nvSpPr>
          <p:cNvPr name="TextBox 15" id="15"/>
          <p:cNvSpPr txBox="true"/>
          <p:nvPr/>
        </p:nvSpPr>
        <p:spPr>
          <a:xfrm rot="0">
            <a:off x="12151949"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Large</a:t>
            </a:r>
          </a:p>
        </p:txBody>
      </p:sp>
      <p:sp>
        <p:nvSpPr>
          <p:cNvPr name="TextBox 16" id="16"/>
          <p:cNvSpPr txBox="true"/>
          <p:nvPr/>
        </p:nvSpPr>
        <p:spPr>
          <a:xfrm rot="0">
            <a:off x="658427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Medium</a:t>
            </a:r>
          </a:p>
        </p:txBody>
      </p:sp>
      <p:sp>
        <p:nvSpPr>
          <p:cNvPr name="TextBox 17" id="17"/>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MobileNetV2</a:t>
            </a:r>
          </a:p>
        </p:txBody>
      </p:sp>
    </p:spTree>
  </p:cSld>
  <p:clrMapOvr>
    <a:masterClrMapping/>
  </p:clrMapOvr>
</p:sld>
</file>

<file path=ppt/slides/slide26.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279034" y="3183606"/>
          <a:ext cx="13356572" cy="5133975"/>
        </p:xfrm>
        <a:graphic>
          <a:graphicData uri="http://schemas.openxmlformats.org/drawingml/2006/table">
            <a:tbl>
              <a:tblPr/>
              <a:tblGrid>
                <a:gridCol w="3339143"/>
                <a:gridCol w="3339143"/>
                <a:gridCol w="3339143"/>
                <a:gridCol w="3339143"/>
              </a:tblGrid>
              <a:tr h="1026795">
                <a:tc>
                  <a:txBody>
                    <a:bodyPr anchor="t" rtlCol="false"/>
                    <a:lstStyle/>
                    <a:p>
                      <a:pPr algn="ctr">
                        <a:lnSpc>
                          <a:spcPts val="3359"/>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Small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Medium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b="true">
                          <a:solidFill>
                            <a:srgbClr val="0F4662"/>
                          </a:solidFill>
                          <a:latin typeface="Canva Sans Bold"/>
                          <a:ea typeface="Canva Sans Bold"/>
                          <a:cs typeface="Canva Sans Bold"/>
                          <a:sym typeface="Canva Sans Bold"/>
                        </a:rPr>
                        <a:t>Large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0.0030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0.0313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0.0205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 0.0159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0.0243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0.0197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0.9999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0.9902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0.9932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0.9964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0.9933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0.9951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26</a:t>
            </a:r>
          </a:p>
        </p:txBody>
      </p:sp>
      <p:sp>
        <p:nvSpPr>
          <p:cNvPr name="TextBox 4" id="4"/>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5" id="5"/>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MobileNetV2</a:t>
            </a:r>
          </a:p>
        </p:txBody>
      </p:sp>
      <p:sp>
        <p:nvSpPr>
          <p:cNvPr name="TextBox 6" id="6"/>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dataset:</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670327" y="3845960"/>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2"/>
            <a:stretch>
              <a:fillRect l="0" t="0" r="0" b="0"/>
            </a:stretch>
          </a:blipFill>
        </p:spPr>
      </p:sp>
      <p:sp>
        <p:nvSpPr>
          <p:cNvPr name="Freeform 3" id="3"/>
          <p:cNvSpPr/>
          <p:nvPr/>
        </p:nvSpPr>
        <p:spPr>
          <a:xfrm flipH="false" flipV="false" rot="0">
            <a:off x="1670327" y="6702475"/>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3"/>
            <a:stretch>
              <a:fillRect l="0" t="0" r="0" b="0"/>
            </a:stretch>
          </a:blipFill>
        </p:spPr>
      </p:sp>
      <p:sp>
        <p:nvSpPr>
          <p:cNvPr name="Freeform 4" id="4"/>
          <p:cNvSpPr/>
          <p:nvPr/>
        </p:nvSpPr>
        <p:spPr>
          <a:xfrm flipH="false" flipV="false" rot="0">
            <a:off x="7230217" y="3799617"/>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4"/>
            <a:stretch>
              <a:fillRect l="0" t="0" r="0" b="0"/>
            </a:stretch>
          </a:blipFill>
        </p:spPr>
      </p:sp>
      <p:sp>
        <p:nvSpPr>
          <p:cNvPr name="Freeform 5" id="5"/>
          <p:cNvSpPr/>
          <p:nvPr/>
        </p:nvSpPr>
        <p:spPr>
          <a:xfrm flipH="false" flipV="false" rot="0">
            <a:off x="7230217" y="6741618"/>
            <a:ext cx="3810000" cy="2818356"/>
          </a:xfrm>
          <a:custGeom>
            <a:avLst/>
            <a:gdLst/>
            <a:ahLst/>
            <a:cxnLst/>
            <a:rect r="r" b="b" t="t" l="l"/>
            <a:pathLst>
              <a:path h="2818356" w="3810000">
                <a:moveTo>
                  <a:pt x="0" y="0"/>
                </a:moveTo>
                <a:lnTo>
                  <a:pt x="3810000" y="0"/>
                </a:lnTo>
                <a:lnTo>
                  <a:pt x="3810000" y="2818357"/>
                </a:lnTo>
                <a:lnTo>
                  <a:pt x="0" y="2818357"/>
                </a:lnTo>
                <a:lnTo>
                  <a:pt x="0" y="0"/>
                </a:lnTo>
                <a:close/>
              </a:path>
            </a:pathLst>
          </a:custGeom>
          <a:blipFill>
            <a:blip r:embed="rId5"/>
            <a:stretch>
              <a:fillRect l="0" t="0" r="0" b="0"/>
            </a:stretch>
          </a:blipFill>
        </p:spPr>
      </p:sp>
      <p:sp>
        <p:nvSpPr>
          <p:cNvPr name="Freeform 6" id="6"/>
          <p:cNvSpPr/>
          <p:nvPr/>
        </p:nvSpPr>
        <p:spPr>
          <a:xfrm flipH="false" flipV="false" rot="0">
            <a:off x="12792817" y="3799617"/>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6"/>
            <a:stretch>
              <a:fillRect l="0" t="0" r="0" b="0"/>
            </a:stretch>
          </a:blipFill>
        </p:spPr>
      </p:sp>
      <p:sp>
        <p:nvSpPr>
          <p:cNvPr name="Freeform 7" id="7"/>
          <p:cNvSpPr/>
          <p:nvPr/>
        </p:nvSpPr>
        <p:spPr>
          <a:xfrm flipH="false" flipV="false" rot="0">
            <a:off x="12797892" y="6703460"/>
            <a:ext cx="3810000" cy="2890573"/>
          </a:xfrm>
          <a:custGeom>
            <a:avLst/>
            <a:gdLst/>
            <a:ahLst/>
            <a:cxnLst/>
            <a:rect r="r" b="b" t="t" l="l"/>
            <a:pathLst>
              <a:path h="2890573" w="3810000">
                <a:moveTo>
                  <a:pt x="0" y="0"/>
                </a:moveTo>
                <a:lnTo>
                  <a:pt x="3810000" y="0"/>
                </a:lnTo>
                <a:lnTo>
                  <a:pt x="3810000" y="2890573"/>
                </a:lnTo>
                <a:lnTo>
                  <a:pt x="0" y="2890573"/>
                </a:lnTo>
                <a:lnTo>
                  <a:pt x="0" y="0"/>
                </a:lnTo>
                <a:close/>
              </a:path>
            </a:pathLst>
          </a:custGeom>
          <a:blipFill>
            <a:blip r:embed="rId7"/>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27</a:t>
            </a:r>
          </a:p>
        </p:txBody>
      </p:sp>
      <p:sp>
        <p:nvSpPr>
          <p:cNvPr name="TextBox 9" id="9"/>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10" id="10"/>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Augmentation dataset:</a:t>
            </a:r>
          </a:p>
        </p:txBody>
      </p:sp>
      <p:sp>
        <p:nvSpPr>
          <p:cNvPr name="TextBox 11" id="11"/>
          <p:cNvSpPr txBox="true"/>
          <p:nvPr/>
        </p:nvSpPr>
        <p:spPr>
          <a:xfrm rot="0">
            <a:off x="102438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Small</a:t>
            </a:r>
          </a:p>
        </p:txBody>
      </p:sp>
      <p:sp>
        <p:nvSpPr>
          <p:cNvPr name="TextBox 12" id="12"/>
          <p:cNvSpPr txBox="true"/>
          <p:nvPr/>
        </p:nvSpPr>
        <p:spPr>
          <a:xfrm rot="0">
            <a:off x="12151949"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Large</a:t>
            </a:r>
          </a:p>
        </p:txBody>
      </p:sp>
      <p:sp>
        <p:nvSpPr>
          <p:cNvPr name="TextBox 13" id="13"/>
          <p:cNvSpPr txBox="true"/>
          <p:nvPr/>
        </p:nvSpPr>
        <p:spPr>
          <a:xfrm rot="0">
            <a:off x="658427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Medium</a:t>
            </a:r>
          </a:p>
        </p:txBody>
      </p:sp>
      <p:sp>
        <p:nvSpPr>
          <p:cNvPr name="TextBox 14" id="14"/>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MobileNetV2</a:t>
            </a:r>
          </a:p>
        </p:txBody>
      </p:sp>
    </p:spTree>
  </p:cSld>
  <p:clrMapOvr>
    <a:masterClrMapping/>
  </p:clrMapOvr>
</p:sld>
</file>

<file path=ppt/slides/slide28.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279034" y="3183606"/>
          <a:ext cx="13356572" cy="5133975"/>
        </p:xfrm>
        <a:graphic>
          <a:graphicData uri="http://schemas.openxmlformats.org/drawingml/2006/table">
            <a:tbl>
              <a:tblPr/>
              <a:tblGrid>
                <a:gridCol w="3339143"/>
                <a:gridCol w="3339143"/>
                <a:gridCol w="3339143"/>
                <a:gridCol w="3339143"/>
              </a:tblGrid>
              <a:tr h="1026795">
                <a:tc>
                  <a:txBody>
                    <a:bodyPr anchor="t" rtlCol="false"/>
                    <a:lstStyle/>
                    <a:p>
                      <a:pPr algn="ctr">
                        <a:lnSpc>
                          <a:spcPts val="3359"/>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Small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Medium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b="true">
                          <a:solidFill>
                            <a:srgbClr val="0F4662"/>
                          </a:solidFill>
                          <a:latin typeface="Canva Sans Bold"/>
                          <a:ea typeface="Canva Sans Bold"/>
                          <a:cs typeface="Canva Sans Bold"/>
                          <a:sym typeface="Canva Sans Bold"/>
                        </a:rPr>
                        <a:t>Large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0.0244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0.1375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0.0804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0.1460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0.2355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0.1456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0.9924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0.9547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0.9738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0.9576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0.9268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0.9558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28</a:t>
            </a:r>
          </a:p>
        </p:txBody>
      </p:sp>
      <p:sp>
        <p:nvSpPr>
          <p:cNvPr name="TextBox 4" id="4"/>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5" id="5"/>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Augmentation dataset:</a:t>
            </a:r>
          </a:p>
        </p:txBody>
      </p:sp>
      <p:sp>
        <p:nvSpPr>
          <p:cNvPr name="TextBox 6" id="6"/>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MobileNetV2</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670327" y="3844975"/>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2"/>
            <a:stretch>
              <a:fillRect l="0" t="0" r="0" b="0"/>
            </a:stretch>
          </a:blipFill>
        </p:spPr>
      </p:sp>
      <p:sp>
        <p:nvSpPr>
          <p:cNvPr name="Freeform 3" id="3"/>
          <p:cNvSpPr/>
          <p:nvPr/>
        </p:nvSpPr>
        <p:spPr>
          <a:xfrm flipH="false" flipV="false" rot="0">
            <a:off x="1670327" y="6702475"/>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3"/>
            <a:stretch>
              <a:fillRect l="0" t="0" r="0" b="0"/>
            </a:stretch>
          </a:blipFill>
        </p:spPr>
      </p:sp>
      <p:sp>
        <p:nvSpPr>
          <p:cNvPr name="Freeform 4" id="4"/>
          <p:cNvSpPr/>
          <p:nvPr/>
        </p:nvSpPr>
        <p:spPr>
          <a:xfrm flipH="false" flipV="false" rot="0">
            <a:off x="7230217" y="3799617"/>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4"/>
            <a:stretch>
              <a:fillRect l="0" t="0" r="0" b="0"/>
            </a:stretch>
          </a:blipFill>
        </p:spPr>
      </p:sp>
      <p:sp>
        <p:nvSpPr>
          <p:cNvPr name="Freeform 5" id="5"/>
          <p:cNvSpPr/>
          <p:nvPr/>
        </p:nvSpPr>
        <p:spPr>
          <a:xfrm flipH="false" flipV="false" rot="0">
            <a:off x="7230217" y="6702475"/>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5"/>
            <a:stretch>
              <a:fillRect l="0" t="0" r="0" b="0"/>
            </a:stretch>
          </a:blipFill>
        </p:spPr>
      </p:sp>
      <p:sp>
        <p:nvSpPr>
          <p:cNvPr name="Freeform 6" id="6"/>
          <p:cNvSpPr/>
          <p:nvPr/>
        </p:nvSpPr>
        <p:spPr>
          <a:xfrm flipH="false" flipV="false" rot="0">
            <a:off x="12797892" y="3822296"/>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6"/>
            <a:stretch>
              <a:fillRect l="0" t="0" r="0" b="0"/>
            </a:stretch>
          </a:blipFill>
        </p:spPr>
      </p:sp>
      <p:sp>
        <p:nvSpPr>
          <p:cNvPr name="Freeform 7" id="7"/>
          <p:cNvSpPr/>
          <p:nvPr/>
        </p:nvSpPr>
        <p:spPr>
          <a:xfrm flipH="false" flipV="false" rot="0">
            <a:off x="12797892" y="6702475"/>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7"/>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29</a:t>
            </a:r>
          </a:p>
        </p:txBody>
      </p:sp>
      <p:sp>
        <p:nvSpPr>
          <p:cNvPr name="TextBox 9" id="9"/>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10" id="10"/>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tự sinh dataset:</a:t>
            </a:r>
          </a:p>
        </p:txBody>
      </p:sp>
      <p:sp>
        <p:nvSpPr>
          <p:cNvPr name="TextBox 11" id="11"/>
          <p:cNvSpPr txBox="true"/>
          <p:nvPr/>
        </p:nvSpPr>
        <p:spPr>
          <a:xfrm rot="0">
            <a:off x="102438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Small</a:t>
            </a:r>
          </a:p>
        </p:txBody>
      </p:sp>
      <p:sp>
        <p:nvSpPr>
          <p:cNvPr name="TextBox 12" id="12"/>
          <p:cNvSpPr txBox="true"/>
          <p:nvPr/>
        </p:nvSpPr>
        <p:spPr>
          <a:xfrm rot="0">
            <a:off x="12151949"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Large</a:t>
            </a:r>
          </a:p>
        </p:txBody>
      </p:sp>
      <p:sp>
        <p:nvSpPr>
          <p:cNvPr name="TextBox 13" id="13"/>
          <p:cNvSpPr txBox="true"/>
          <p:nvPr/>
        </p:nvSpPr>
        <p:spPr>
          <a:xfrm rot="0">
            <a:off x="658427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Medium</a:t>
            </a:r>
          </a:p>
        </p:txBody>
      </p:sp>
      <p:sp>
        <p:nvSpPr>
          <p:cNvPr name="TextBox 14" id="14"/>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3660651" y="0"/>
            <a:ext cx="4627349" cy="10287000"/>
            <a:chOff x="0" y="0"/>
            <a:chExt cx="1218726" cy="2709333"/>
          </a:xfrm>
        </p:grpSpPr>
        <p:sp>
          <p:nvSpPr>
            <p:cNvPr name="Freeform 3" id="3"/>
            <p:cNvSpPr/>
            <p:nvPr/>
          </p:nvSpPr>
          <p:spPr>
            <a:xfrm flipH="false" flipV="false" rot="0">
              <a:off x="0" y="0"/>
              <a:ext cx="1218726" cy="2709333"/>
            </a:xfrm>
            <a:custGeom>
              <a:avLst/>
              <a:gdLst/>
              <a:ahLst/>
              <a:cxnLst/>
              <a:rect r="r" b="b" t="t" l="l"/>
              <a:pathLst>
                <a:path h="2709333" w="1218726">
                  <a:moveTo>
                    <a:pt x="0" y="0"/>
                  </a:moveTo>
                  <a:lnTo>
                    <a:pt x="1218726" y="0"/>
                  </a:lnTo>
                  <a:lnTo>
                    <a:pt x="1218726" y="2709333"/>
                  </a:lnTo>
                  <a:lnTo>
                    <a:pt x="0" y="2709333"/>
                  </a:lnTo>
                  <a:close/>
                </a:path>
              </a:pathLst>
            </a:custGeom>
            <a:solidFill>
              <a:srgbClr val="7994A0"/>
            </a:solidFill>
          </p:spPr>
        </p:sp>
        <p:sp>
          <p:nvSpPr>
            <p:cNvPr name="TextBox 4" id="4"/>
            <p:cNvSpPr txBox="true"/>
            <p:nvPr/>
          </p:nvSpPr>
          <p:spPr>
            <a:xfrm>
              <a:off x="0" y="-123825"/>
              <a:ext cx="1218726" cy="2833158"/>
            </a:xfrm>
            <a:prstGeom prst="rect">
              <a:avLst/>
            </a:prstGeom>
          </p:spPr>
          <p:txBody>
            <a:bodyPr anchor="ctr" rtlCol="false" tIns="50800" lIns="50800" bIns="50800" rIns="50800"/>
            <a:lstStyle/>
            <a:p>
              <a:pPr algn="ctr">
                <a:lnSpc>
                  <a:spcPts val="4079"/>
                </a:lnSpc>
              </a:pPr>
            </a:p>
          </p:txBody>
        </p:sp>
      </p:grpSp>
      <p:grpSp>
        <p:nvGrpSpPr>
          <p:cNvPr name="Group 5" id="5"/>
          <p:cNvGrpSpPr/>
          <p:nvPr/>
        </p:nvGrpSpPr>
        <p:grpSpPr>
          <a:xfrm rot="0">
            <a:off x="11915073" y="1684924"/>
            <a:ext cx="5344227" cy="7573376"/>
            <a:chOff x="0" y="0"/>
            <a:chExt cx="827961" cy="1173314"/>
          </a:xfrm>
        </p:grpSpPr>
        <p:sp>
          <p:nvSpPr>
            <p:cNvPr name="Freeform 6" id="6"/>
            <p:cNvSpPr/>
            <p:nvPr/>
          </p:nvSpPr>
          <p:spPr>
            <a:xfrm flipH="false" flipV="false" rot="0">
              <a:off x="0" y="0"/>
              <a:ext cx="827961" cy="1173314"/>
            </a:xfrm>
            <a:custGeom>
              <a:avLst/>
              <a:gdLst/>
              <a:ahLst/>
              <a:cxnLst/>
              <a:rect r="r" b="b" t="t" l="l"/>
              <a:pathLst>
                <a:path h="1173314" w="827961">
                  <a:moveTo>
                    <a:pt x="33319" y="0"/>
                  </a:moveTo>
                  <a:lnTo>
                    <a:pt x="794642" y="0"/>
                  </a:lnTo>
                  <a:cubicBezTo>
                    <a:pt x="813043" y="0"/>
                    <a:pt x="827961" y="14917"/>
                    <a:pt x="827961" y="33319"/>
                  </a:cubicBezTo>
                  <a:lnTo>
                    <a:pt x="827961" y="1139995"/>
                  </a:lnTo>
                  <a:cubicBezTo>
                    <a:pt x="827961" y="1158397"/>
                    <a:pt x="813043" y="1173314"/>
                    <a:pt x="794642" y="1173314"/>
                  </a:cubicBezTo>
                  <a:lnTo>
                    <a:pt x="33319" y="1173314"/>
                  </a:lnTo>
                  <a:cubicBezTo>
                    <a:pt x="14917" y="1173314"/>
                    <a:pt x="0" y="1158397"/>
                    <a:pt x="0" y="1139995"/>
                  </a:cubicBezTo>
                  <a:lnTo>
                    <a:pt x="0" y="33319"/>
                  </a:lnTo>
                  <a:cubicBezTo>
                    <a:pt x="0" y="14917"/>
                    <a:pt x="14917" y="0"/>
                    <a:pt x="33319" y="0"/>
                  </a:cubicBezTo>
                  <a:close/>
                </a:path>
              </a:pathLst>
            </a:custGeom>
            <a:blipFill>
              <a:blip r:embed="rId2"/>
              <a:stretch>
                <a:fillRect l="-56349" t="0" r="-56349" b="0"/>
              </a:stretch>
            </a:blipFill>
          </p:spPr>
        </p:sp>
      </p:grpSp>
      <p:grpSp>
        <p:nvGrpSpPr>
          <p:cNvPr name="Group 7" id="7"/>
          <p:cNvGrpSpPr/>
          <p:nvPr/>
        </p:nvGrpSpPr>
        <p:grpSpPr>
          <a:xfrm rot="0">
            <a:off x="1028700" y="2616922"/>
            <a:ext cx="7909829" cy="5053156"/>
            <a:chOff x="0" y="0"/>
            <a:chExt cx="10546438" cy="6737542"/>
          </a:xfrm>
        </p:grpSpPr>
        <p:sp>
          <p:nvSpPr>
            <p:cNvPr name="TextBox 8" id="8"/>
            <p:cNvSpPr txBox="true"/>
            <p:nvPr/>
          </p:nvSpPr>
          <p:spPr>
            <a:xfrm rot="0">
              <a:off x="0" y="645015"/>
              <a:ext cx="10546438" cy="6092527"/>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Xây dựng một hệ thống phân loại cử chỉ tay tĩnh trong ngôn ngữ ký hiệu Mỹ (ASL), sử dụng hình ảnh RGB đầu vào, với yêu cầu chỉ nhận diện các ảnh có chứa bàn tay. Hệ thống cần phân loại ảnh đầu vào thành một trong 28 lớp ASL, bao gồm 26 chữ cái (A–Z) và hai ký hiệu chức năng (del, space). Các ảnh không có bàn tay sẽ bị loại bỏ khỏi bài toán nhằm đảm bảo tính nhất quán và tính khả thi trong việc nhận dạng bằng hình ảnh cử chỉ tay.</a:t>
              </a:r>
            </a:p>
          </p:txBody>
        </p:sp>
        <p:sp>
          <p:nvSpPr>
            <p:cNvPr name="TextBox 9" id="9"/>
            <p:cNvSpPr txBox="true"/>
            <p:nvPr/>
          </p:nvSpPr>
          <p:spPr>
            <a:xfrm rot="0">
              <a:off x="0" y="-66675"/>
              <a:ext cx="10546438" cy="63231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Định nghĩa bài toán:</a:t>
              </a:r>
            </a:p>
          </p:txBody>
        </p:sp>
      </p:gr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3</a:t>
            </a:r>
          </a:p>
        </p:txBody>
      </p:sp>
      <p:sp>
        <p:nvSpPr>
          <p:cNvPr name="TextBox 11" id="11"/>
          <p:cNvSpPr txBox="true"/>
          <p:nvPr/>
        </p:nvSpPr>
        <p:spPr>
          <a:xfrm rot="0">
            <a:off x="1028700" y="599709"/>
            <a:ext cx="8048163"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1, Giới thiệu</a:t>
            </a:r>
          </a:p>
        </p:txBody>
      </p:sp>
      <p:sp>
        <p:nvSpPr>
          <p:cNvPr name="TextBox 12" id="12"/>
          <p:cNvSpPr txBox="true"/>
          <p:nvPr/>
        </p:nvSpPr>
        <p:spPr>
          <a:xfrm rot="0">
            <a:off x="1028700" y="1627749"/>
            <a:ext cx="8048163" cy="537820"/>
          </a:xfrm>
          <a:prstGeom prst="rect">
            <a:avLst/>
          </a:prstGeom>
        </p:spPr>
        <p:txBody>
          <a:bodyPr anchor="t" rtlCol="false" tIns="0" lIns="0" bIns="0" rIns="0">
            <a:spAutoFit/>
          </a:bodyPr>
          <a:lstStyle/>
          <a:p>
            <a:pPr algn="l" marL="0" indent="0" lvl="0">
              <a:lnSpc>
                <a:spcPts val="4480"/>
              </a:lnSpc>
              <a:spcBef>
                <a:spcPct val="0"/>
              </a:spcBef>
            </a:pPr>
            <a:r>
              <a:rPr lang="en-US" b="true" sz="3200" i="true">
                <a:solidFill>
                  <a:srgbClr val="0F4662"/>
                </a:solidFill>
                <a:latin typeface="Cormorant Garamond Bold Italics"/>
                <a:ea typeface="Cormorant Garamond Bold Italics"/>
                <a:cs typeface="Cormorant Garamond Bold Italics"/>
                <a:sym typeface="Cormorant Garamond Bold Italics"/>
              </a:rPr>
              <a:t>1.2, Problem - Input - Output</a:t>
            </a:r>
          </a:p>
        </p:txBody>
      </p:sp>
    </p:spTree>
  </p:cSld>
  <p:clrMapOvr>
    <a:masterClrMapping/>
  </p:clrMapOvr>
</p:sld>
</file>

<file path=ppt/slides/slide30.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279034" y="3183606"/>
          <a:ext cx="13356572" cy="5133975"/>
        </p:xfrm>
        <a:graphic>
          <a:graphicData uri="http://schemas.openxmlformats.org/drawingml/2006/table">
            <a:tbl>
              <a:tblPr/>
              <a:tblGrid>
                <a:gridCol w="3339143"/>
                <a:gridCol w="3339143"/>
                <a:gridCol w="3339143"/>
                <a:gridCol w="3339143"/>
              </a:tblGrid>
              <a:tr h="1026795">
                <a:tc>
                  <a:txBody>
                    <a:bodyPr anchor="t" rtlCol="false"/>
                    <a:lstStyle/>
                    <a:p>
                      <a:pPr algn="ctr">
                        <a:lnSpc>
                          <a:spcPts val="3359"/>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Small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Medium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b="true">
                          <a:solidFill>
                            <a:srgbClr val="0F4662"/>
                          </a:solidFill>
                          <a:latin typeface="Canva Sans Bold"/>
                          <a:ea typeface="Canva Sans Bold"/>
                          <a:cs typeface="Canva Sans Bold"/>
                          <a:sym typeface="Canva Sans Bold"/>
                        </a:rPr>
                        <a:t>Large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0.0033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0.0283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0.0180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0.0090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0.0134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0.0181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0.9998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0.9910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0.9935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0.9975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0.9957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0.9955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30</a:t>
            </a:r>
          </a:p>
        </p:txBody>
      </p:sp>
      <p:sp>
        <p:nvSpPr>
          <p:cNvPr name="TextBox 4" id="4"/>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5" id="5"/>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tự sinh dataset:</a:t>
            </a:r>
          </a:p>
        </p:txBody>
      </p:sp>
      <p:sp>
        <p:nvSpPr>
          <p:cNvPr name="TextBox 6" id="6"/>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MobileNetV2</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670327"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2"/>
            <a:stretch>
              <a:fillRect l="0" t="0" r="0" b="0"/>
            </a:stretch>
          </a:blipFill>
        </p:spPr>
      </p:sp>
      <p:sp>
        <p:nvSpPr>
          <p:cNvPr name="Freeform 3" id="3"/>
          <p:cNvSpPr/>
          <p:nvPr/>
        </p:nvSpPr>
        <p:spPr>
          <a:xfrm flipH="false" flipV="false" rot="0">
            <a:off x="1670327" y="6695860"/>
            <a:ext cx="3810000" cy="2864115"/>
          </a:xfrm>
          <a:custGeom>
            <a:avLst/>
            <a:gdLst/>
            <a:ahLst/>
            <a:cxnLst/>
            <a:rect r="r" b="b" t="t" l="l"/>
            <a:pathLst>
              <a:path h="2864115" w="3810000">
                <a:moveTo>
                  <a:pt x="0" y="0"/>
                </a:moveTo>
                <a:lnTo>
                  <a:pt x="3810000" y="0"/>
                </a:lnTo>
                <a:lnTo>
                  <a:pt x="3810000" y="2864115"/>
                </a:lnTo>
                <a:lnTo>
                  <a:pt x="0" y="2864115"/>
                </a:lnTo>
                <a:lnTo>
                  <a:pt x="0" y="0"/>
                </a:lnTo>
                <a:close/>
              </a:path>
            </a:pathLst>
          </a:custGeom>
          <a:blipFill>
            <a:blip r:embed="rId3"/>
            <a:stretch>
              <a:fillRect l="0" t="0" r="0" b="0"/>
            </a:stretch>
          </a:blipFill>
        </p:spPr>
      </p:sp>
      <p:sp>
        <p:nvSpPr>
          <p:cNvPr name="Freeform 4" id="4"/>
          <p:cNvSpPr/>
          <p:nvPr/>
        </p:nvSpPr>
        <p:spPr>
          <a:xfrm flipH="false" flipV="false" rot="0">
            <a:off x="7230217"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4"/>
            <a:stretch>
              <a:fillRect l="0" t="0" r="0" b="0"/>
            </a:stretch>
          </a:blipFill>
        </p:spPr>
      </p:sp>
      <p:sp>
        <p:nvSpPr>
          <p:cNvPr name="Freeform 5" id="5"/>
          <p:cNvSpPr/>
          <p:nvPr/>
        </p:nvSpPr>
        <p:spPr>
          <a:xfrm flipH="false" flipV="false" rot="0">
            <a:off x="7230217" y="6695860"/>
            <a:ext cx="3810000" cy="2850976"/>
          </a:xfrm>
          <a:custGeom>
            <a:avLst/>
            <a:gdLst/>
            <a:ahLst/>
            <a:cxnLst/>
            <a:rect r="r" b="b" t="t" l="l"/>
            <a:pathLst>
              <a:path h="2850976" w="3810000">
                <a:moveTo>
                  <a:pt x="0" y="0"/>
                </a:moveTo>
                <a:lnTo>
                  <a:pt x="3810000" y="0"/>
                </a:lnTo>
                <a:lnTo>
                  <a:pt x="3810000" y="2850976"/>
                </a:lnTo>
                <a:lnTo>
                  <a:pt x="0" y="2850976"/>
                </a:lnTo>
                <a:lnTo>
                  <a:pt x="0" y="0"/>
                </a:lnTo>
                <a:close/>
              </a:path>
            </a:pathLst>
          </a:custGeom>
          <a:blipFill>
            <a:blip r:embed="rId5"/>
            <a:stretch>
              <a:fillRect l="0" t="0" r="0" b="0"/>
            </a:stretch>
          </a:blipFill>
        </p:spPr>
      </p:sp>
      <p:sp>
        <p:nvSpPr>
          <p:cNvPr name="Freeform 6" id="6"/>
          <p:cNvSpPr/>
          <p:nvPr/>
        </p:nvSpPr>
        <p:spPr>
          <a:xfrm flipH="false" flipV="false" rot="0">
            <a:off x="12797892"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6"/>
            <a:stretch>
              <a:fillRect l="0" t="0" r="0" b="0"/>
            </a:stretch>
          </a:blipFill>
        </p:spPr>
      </p:sp>
      <p:sp>
        <p:nvSpPr>
          <p:cNvPr name="Freeform 7" id="7"/>
          <p:cNvSpPr/>
          <p:nvPr/>
        </p:nvSpPr>
        <p:spPr>
          <a:xfrm flipH="false" flipV="false" rot="0">
            <a:off x="12797892" y="6748818"/>
            <a:ext cx="3810000" cy="2883958"/>
          </a:xfrm>
          <a:custGeom>
            <a:avLst/>
            <a:gdLst/>
            <a:ahLst/>
            <a:cxnLst/>
            <a:rect r="r" b="b" t="t" l="l"/>
            <a:pathLst>
              <a:path h="2883958" w="3810000">
                <a:moveTo>
                  <a:pt x="0" y="0"/>
                </a:moveTo>
                <a:lnTo>
                  <a:pt x="3810000" y="0"/>
                </a:lnTo>
                <a:lnTo>
                  <a:pt x="3810000" y="2883958"/>
                </a:lnTo>
                <a:lnTo>
                  <a:pt x="0" y="2883958"/>
                </a:lnTo>
                <a:lnTo>
                  <a:pt x="0" y="0"/>
                </a:lnTo>
                <a:close/>
              </a:path>
            </a:pathLst>
          </a:custGeom>
          <a:blipFill>
            <a:blip r:embed="rId7"/>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31</a:t>
            </a:r>
          </a:p>
        </p:txBody>
      </p:sp>
      <p:sp>
        <p:nvSpPr>
          <p:cNvPr name="TextBox 9" id="9"/>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10" id="10"/>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dataset:</a:t>
            </a:r>
          </a:p>
        </p:txBody>
      </p:sp>
      <p:sp>
        <p:nvSpPr>
          <p:cNvPr name="TextBox 11" id="11"/>
          <p:cNvSpPr txBox="true"/>
          <p:nvPr/>
        </p:nvSpPr>
        <p:spPr>
          <a:xfrm rot="0">
            <a:off x="102438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Small</a:t>
            </a:r>
          </a:p>
        </p:txBody>
      </p:sp>
      <p:sp>
        <p:nvSpPr>
          <p:cNvPr name="TextBox 12" id="12"/>
          <p:cNvSpPr txBox="true"/>
          <p:nvPr/>
        </p:nvSpPr>
        <p:spPr>
          <a:xfrm rot="0">
            <a:off x="12151949"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Large</a:t>
            </a:r>
          </a:p>
        </p:txBody>
      </p:sp>
      <p:sp>
        <p:nvSpPr>
          <p:cNvPr name="TextBox 13" id="13"/>
          <p:cNvSpPr txBox="true"/>
          <p:nvPr/>
        </p:nvSpPr>
        <p:spPr>
          <a:xfrm rot="0">
            <a:off x="658427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Medium</a:t>
            </a:r>
          </a:p>
        </p:txBody>
      </p:sp>
      <p:sp>
        <p:nvSpPr>
          <p:cNvPr name="TextBox 14" id="14"/>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MobileNetV3</a:t>
            </a:r>
          </a:p>
        </p:txBody>
      </p:sp>
    </p:spTree>
  </p:cSld>
  <p:clrMapOvr>
    <a:masterClrMapping/>
  </p:clrMapOvr>
</p:sld>
</file>

<file path=ppt/slides/slide32.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279034" y="3183606"/>
          <a:ext cx="13356572" cy="5133975"/>
        </p:xfrm>
        <a:graphic>
          <a:graphicData uri="http://schemas.openxmlformats.org/drawingml/2006/table">
            <a:tbl>
              <a:tblPr/>
              <a:tblGrid>
                <a:gridCol w="3339143"/>
                <a:gridCol w="3339143"/>
                <a:gridCol w="3339143"/>
                <a:gridCol w="3339143"/>
              </a:tblGrid>
              <a:tr h="1026795">
                <a:tc>
                  <a:txBody>
                    <a:bodyPr anchor="t" rtlCol="false"/>
                    <a:lstStyle/>
                    <a:p>
                      <a:pPr algn="ctr">
                        <a:lnSpc>
                          <a:spcPts val="3359"/>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Small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Medium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b="true">
                          <a:solidFill>
                            <a:srgbClr val="0F4662"/>
                          </a:solidFill>
                          <a:latin typeface="Canva Sans Bold"/>
                          <a:ea typeface="Canva Sans Bold"/>
                          <a:cs typeface="Canva Sans Bold"/>
                          <a:sym typeface="Canva Sans Bold"/>
                        </a:rPr>
                        <a:t>Large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0.0254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0.0507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0.0263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0.0421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0.0324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0.0222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0.9956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0.9830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0.9919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0.9907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0.9910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0.9939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32</a:t>
            </a:r>
          </a:p>
        </p:txBody>
      </p:sp>
      <p:sp>
        <p:nvSpPr>
          <p:cNvPr name="TextBox 4" id="4"/>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5" id="5"/>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dataset:</a:t>
            </a:r>
          </a:p>
        </p:txBody>
      </p:sp>
      <p:sp>
        <p:nvSpPr>
          <p:cNvPr name="TextBox 6" id="6"/>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MobileNetV3</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670327"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2"/>
            <a:stretch>
              <a:fillRect l="0" t="0" r="0" b="0"/>
            </a:stretch>
          </a:blipFill>
        </p:spPr>
      </p:sp>
      <p:sp>
        <p:nvSpPr>
          <p:cNvPr name="Freeform 3" id="3"/>
          <p:cNvSpPr/>
          <p:nvPr/>
        </p:nvSpPr>
        <p:spPr>
          <a:xfrm flipH="false" flipV="false" rot="0">
            <a:off x="1670327" y="6741618"/>
            <a:ext cx="3810000" cy="2818356"/>
          </a:xfrm>
          <a:custGeom>
            <a:avLst/>
            <a:gdLst/>
            <a:ahLst/>
            <a:cxnLst/>
            <a:rect r="r" b="b" t="t" l="l"/>
            <a:pathLst>
              <a:path h="2818356" w="3810000">
                <a:moveTo>
                  <a:pt x="0" y="0"/>
                </a:moveTo>
                <a:lnTo>
                  <a:pt x="3810000" y="0"/>
                </a:lnTo>
                <a:lnTo>
                  <a:pt x="3810000" y="2818357"/>
                </a:lnTo>
                <a:lnTo>
                  <a:pt x="0" y="2818357"/>
                </a:lnTo>
                <a:lnTo>
                  <a:pt x="0" y="0"/>
                </a:lnTo>
                <a:close/>
              </a:path>
            </a:pathLst>
          </a:custGeom>
          <a:blipFill>
            <a:blip r:embed="rId3"/>
            <a:stretch>
              <a:fillRect l="0" t="0" r="0" b="0"/>
            </a:stretch>
          </a:blipFill>
        </p:spPr>
      </p:sp>
      <p:sp>
        <p:nvSpPr>
          <p:cNvPr name="Freeform 4" id="4"/>
          <p:cNvSpPr/>
          <p:nvPr/>
        </p:nvSpPr>
        <p:spPr>
          <a:xfrm flipH="false" flipV="false" rot="0">
            <a:off x="7239000"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4"/>
            <a:stretch>
              <a:fillRect l="0" t="0" r="0" b="0"/>
            </a:stretch>
          </a:blipFill>
        </p:spPr>
      </p:sp>
      <p:sp>
        <p:nvSpPr>
          <p:cNvPr name="Freeform 5" id="5"/>
          <p:cNvSpPr/>
          <p:nvPr/>
        </p:nvSpPr>
        <p:spPr>
          <a:xfrm flipH="false" flipV="false" rot="0">
            <a:off x="7239000" y="6722046"/>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5"/>
            <a:stretch>
              <a:fillRect l="0" t="0" r="0" b="0"/>
            </a:stretch>
          </a:blipFill>
        </p:spPr>
      </p:sp>
      <p:sp>
        <p:nvSpPr>
          <p:cNvPr name="Freeform 6" id="6"/>
          <p:cNvSpPr/>
          <p:nvPr/>
        </p:nvSpPr>
        <p:spPr>
          <a:xfrm flipH="false" flipV="false" rot="0">
            <a:off x="12797892"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6"/>
            <a:stretch>
              <a:fillRect l="0" t="0" r="0" b="0"/>
            </a:stretch>
          </a:blipFill>
        </p:spPr>
      </p:sp>
      <p:sp>
        <p:nvSpPr>
          <p:cNvPr name="Freeform 7" id="7"/>
          <p:cNvSpPr/>
          <p:nvPr/>
        </p:nvSpPr>
        <p:spPr>
          <a:xfrm flipH="false" flipV="false" rot="0">
            <a:off x="12797892" y="6748818"/>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7"/>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33</a:t>
            </a:r>
          </a:p>
        </p:txBody>
      </p:sp>
      <p:sp>
        <p:nvSpPr>
          <p:cNvPr name="TextBox 9" id="9"/>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10" id="10"/>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Augmentation dataset:</a:t>
            </a:r>
          </a:p>
        </p:txBody>
      </p:sp>
      <p:sp>
        <p:nvSpPr>
          <p:cNvPr name="TextBox 11" id="11"/>
          <p:cNvSpPr txBox="true"/>
          <p:nvPr/>
        </p:nvSpPr>
        <p:spPr>
          <a:xfrm rot="0">
            <a:off x="102438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Small</a:t>
            </a:r>
          </a:p>
        </p:txBody>
      </p:sp>
      <p:sp>
        <p:nvSpPr>
          <p:cNvPr name="TextBox 12" id="12"/>
          <p:cNvSpPr txBox="true"/>
          <p:nvPr/>
        </p:nvSpPr>
        <p:spPr>
          <a:xfrm rot="0">
            <a:off x="12151949"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Large</a:t>
            </a:r>
          </a:p>
        </p:txBody>
      </p:sp>
      <p:sp>
        <p:nvSpPr>
          <p:cNvPr name="TextBox 13" id="13"/>
          <p:cNvSpPr txBox="true"/>
          <p:nvPr/>
        </p:nvSpPr>
        <p:spPr>
          <a:xfrm rot="0">
            <a:off x="658427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Medium</a:t>
            </a:r>
          </a:p>
        </p:txBody>
      </p:sp>
      <p:sp>
        <p:nvSpPr>
          <p:cNvPr name="TextBox 14" id="14"/>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MobileNetV3</a:t>
            </a:r>
          </a:p>
        </p:txBody>
      </p:sp>
    </p:spTree>
  </p:cSld>
  <p:clrMapOvr>
    <a:masterClrMapping/>
  </p:clrMapOvr>
</p:sld>
</file>

<file path=ppt/slides/slide34.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279034" y="3183606"/>
          <a:ext cx="13356572" cy="5010150"/>
        </p:xfrm>
        <a:graphic>
          <a:graphicData uri="http://schemas.openxmlformats.org/drawingml/2006/table">
            <a:tbl>
              <a:tblPr/>
              <a:tblGrid>
                <a:gridCol w="3339143"/>
                <a:gridCol w="3339143"/>
                <a:gridCol w="3339143"/>
                <a:gridCol w="3339143"/>
              </a:tblGrid>
              <a:tr h="1026985">
                <a:tc>
                  <a:txBody>
                    <a:bodyPr anchor="t" rtlCol="false"/>
                    <a:lstStyle/>
                    <a:p>
                      <a:pPr algn="ctr">
                        <a:lnSpc>
                          <a:spcPts val="3359"/>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Small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Medium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b="true">
                          <a:solidFill>
                            <a:srgbClr val="0F4662"/>
                          </a:solidFill>
                          <a:latin typeface="Canva Sans Bold"/>
                          <a:ea typeface="Canva Sans Bold"/>
                          <a:cs typeface="Canva Sans Bold"/>
                          <a:sym typeface="Canva Sans Bold"/>
                        </a:rPr>
                        <a:t>Large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98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0.0828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0.1603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0.0949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902211">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0.2504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0.2738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0.2506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98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0.9746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0.9460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0.9677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98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0.9206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0.9130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0.9223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34</a:t>
            </a:r>
          </a:p>
        </p:txBody>
      </p:sp>
      <p:sp>
        <p:nvSpPr>
          <p:cNvPr name="TextBox 4" id="4"/>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5" id="5"/>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Augmentation dataset:</a:t>
            </a:r>
          </a:p>
        </p:txBody>
      </p:sp>
      <p:sp>
        <p:nvSpPr>
          <p:cNvPr name="TextBox 6" id="6"/>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MobileNetV3</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670327"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2"/>
            <a:stretch>
              <a:fillRect l="0" t="0" r="0" b="0"/>
            </a:stretch>
          </a:blipFill>
        </p:spPr>
      </p:sp>
      <p:sp>
        <p:nvSpPr>
          <p:cNvPr name="Freeform 3" id="3"/>
          <p:cNvSpPr/>
          <p:nvPr/>
        </p:nvSpPr>
        <p:spPr>
          <a:xfrm flipH="false" flipV="false" rot="0">
            <a:off x="1670327" y="6741618"/>
            <a:ext cx="3810000" cy="2818356"/>
          </a:xfrm>
          <a:custGeom>
            <a:avLst/>
            <a:gdLst/>
            <a:ahLst/>
            <a:cxnLst/>
            <a:rect r="r" b="b" t="t" l="l"/>
            <a:pathLst>
              <a:path h="2818356" w="3810000">
                <a:moveTo>
                  <a:pt x="0" y="0"/>
                </a:moveTo>
                <a:lnTo>
                  <a:pt x="3810000" y="0"/>
                </a:lnTo>
                <a:lnTo>
                  <a:pt x="3810000" y="2818357"/>
                </a:lnTo>
                <a:lnTo>
                  <a:pt x="0" y="2818357"/>
                </a:lnTo>
                <a:lnTo>
                  <a:pt x="0" y="0"/>
                </a:lnTo>
                <a:close/>
              </a:path>
            </a:pathLst>
          </a:custGeom>
          <a:blipFill>
            <a:blip r:embed="rId3"/>
            <a:stretch>
              <a:fillRect l="0" t="0" r="0" b="0"/>
            </a:stretch>
          </a:blipFill>
        </p:spPr>
      </p:sp>
      <p:sp>
        <p:nvSpPr>
          <p:cNvPr name="Freeform 4" id="4"/>
          <p:cNvSpPr/>
          <p:nvPr/>
        </p:nvSpPr>
        <p:spPr>
          <a:xfrm flipH="false" flipV="false" rot="0">
            <a:off x="7239000"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4"/>
            <a:stretch>
              <a:fillRect l="0" t="0" r="0" b="0"/>
            </a:stretch>
          </a:blipFill>
        </p:spPr>
      </p:sp>
      <p:sp>
        <p:nvSpPr>
          <p:cNvPr name="Freeform 5" id="5"/>
          <p:cNvSpPr/>
          <p:nvPr/>
        </p:nvSpPr>
        <p:spPr>
          <a:xfrm flipH="false" flipV="false" rot="0">
            <a:off x="7239000" y="6702475"/>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5"/>
            <a:stretch>
              <a:fillRect l="0" t="0" r="0" b="0"/>
            </a:stretch>
          </a:blipFill>
        </p:spPr>
      </p:sp>
      <p:sp>
        <p:nvSpPr>
          <p:cNvPr name="Freeform 6" id="6"/>
          <p:cNvSpPr/>
          <p:nvPr/>
        </p:nvSpPr>
        <p:spPr>
          <a:xfrm flipH="false" flipV="false" rot="0">
            <a:off x="12797892"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6"/>
            <a:stretch>
              <a:fillRect l="0" t="0" r="0" b="0"/>
            </a:stretch>
          </a:blipFill>
        </p:spPr>
      </p:sp>
      <p:sp>
        <p:nvSpPr>
          <p:cNvPr name="Freeform 7" id="7"/>
          <p:cNvSpPr/>
          <p:nvPr/>
        </p:nvSpPr>
        <p:spPr>
          <a:xfrm flipH="false" flipV="false" rot="0">
            <a:off x="12797892" y="6748818"/>
            <a:ext cx="3810000" cy="2818356"/>
          </a:xfrm>
          <a:custGeom>
            <a:avLst/>
            <a:gdLst/>
            <a:ahLst/>
            <a:cxnLst/>
            <a:rect r="r" b="b" t="t" l="l"/>
            <a:pathLst>
              <a:path h="2818356" w="3810000">
                <a:moveTo>
                  <a:pt x="0" y="0"/>
                </a:moveTo>
                <a:lnTo>
                  <a:pt x="3810000" y="0"/>
                </a:lnTo>
                <a:lnTo>
                  <a:pt x="3810000" y="2818356"/>
                </a:lnTo>
                <a:lnTo>
                  <a:pt x="0" y="2818356"/>
                </a:lnTo>
                <a:lnTo>
                  <a:pt x="0" y="0"/>
                </a:lnTo>
                <a:close/>
              </a:path>
            </a:pathLst>
          </a:custGeom>
          <a:blipFill>
            <a:blip r:embed="rId7"/>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35</a:t>
            </a:r>
          </a:p>
        </p:txBody>
      </p:sp>
      <p:sp>
        <p:nvSpPr>
          <p:cNvPr name="TextBox 9" id="9"/>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10" id="10"/>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tự sinh dataset:</a:t>
            </a:r>
          </a:p>
        </p:txBody>
      </p:sp>
      <p:sp>
        <p:nvSpPr>
          <p:cNvPr name="TextBox 11" id="11"/>
          <p:cNvSpPr txBox="true"/>
          <p:nvPr/>
        </p:nvSpPr>
        <p:spPr>
          <a:xfrm rot="0">
            <a:off x="102438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Small</a:t>
            </a:r>
          </a:p>
        </p:txBody>
      </p:sp>
      <p:sp>
        <p:nvSpPr>
          <p:cNvPr name="TextBox 12" id="12"/>
          <p:cNvSpPr txBox="true"/>
          <p:nvPr/>
        </p:nvSpPr>
        <p:spPr>
          <a:xfrm rot="0">
            <a:off x="12151949"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Large</a:t>
            </a:r>
          </a:p>
        </p:txBody>
      </p:sp>
      <p:sp>
        <p:nvSpPr>
          <p:cNvPr name="TextBox 13" id="13"/>
          <p:cNvSpPr txBox="true"/>
          <p:nvPr/>
        </p:nvSpPr>
        <p:spPr>
          <a:xfrm rot="0">
            <a:off x="658427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Medium</a:t>
            </a:r>
          </a:p>
        </p:txBody>
      </p:sp>
      <p:sp>
        <p:nvSpPr>
          <p:cNvPr name="TextBox 14" id="14"/>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MobileNetV3</a:t>
            </a:r>
          </a:p>
        </p:txBody>
      </p:sp>
    </p:spTree>
  </p:cSld>
  <p:clrMapOvr>
    <a:masterClrMapping/>
  </p:clrMapOvr>
</p:sld>
</file>

<file path=ppt/slides/slide36.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279034" y="3183606"/>
          <a:ext cx="13356572" cy="5133975"/>
        </p:xfrm>
        <a:graphic>
          <a:graphicData uri="http://schemas.openxmlformats.org/drawingml/2006/table">
            <a:tbl>
              <a:tblPr/>
              <a:tblGrid>
                <a:gridCol w="3339143"/>
                <a:gridCol w="3339143"/>
                <a:gridCol w="3339143"/>
                <a:gridCol w="3339143"/>
              </a:tblGrid>
              <a:tr h="1026795">
                <a:tc>
                  <a:txBody>
                    <a:bodyPr anchor="t" rtlCol="false"/>
                    <a:lstStyle/>
                    <a:p>
                      <a:pPr algn="ctr">
                        <a:lnSpc>
                          <a:spcPts val="3359"/>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Small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Medium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b="true">
                          <a:solidFill>
                            <a:srgbClr val="0F4662"/>
                          </a:solidFill>
                          <a:latin typeface="Canva Sans Bold"/>
                          <a:ea typeface="Canva Sans Bold"/>
                          <a:cs typeface="Canva Sans Bold"/>
                          <a:sym typeface="Canva Sans Bold"/>
                        </a:rPr>
                        <a:t>Large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0.0336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0.0514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0.0270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0.0453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0.0244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0.0229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0.9945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0.9835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0.9915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0.9910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0.9937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0.9935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36</a:t>
            </a:r>
          </a:p>
        </p:txBody>
      </p:sp>
      <p:sp>
        <p:nvSpPr>
          <p:cNvPr name="TextBox 4" id="4"/>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5" id="5"/>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tự sinh dataset:</a:t>
            </a:r>
          </a:p>
        </p:txBody>
      </p:sp>
      <p:sp>
        <p:nvSpPr>
          <p:cNvPr name="TextBox 6" id="6"/>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MobileNetV3</a:t>
            </a: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670327"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2"/>
            <a:stretch>
              <a:fillRect l="0" t="0" r="0" b="0"/>
            </a:stretch>
          </a:blipFill>
        </p:spPr>
      </p:sp>
      <p:sp>
        <p:nvSpPr>
          <p:cNvPr name="Freeform 3" id="3"/>
          <p:cNvSpPr/>
          <p:nvPr/>
        </p:nvSpPr>
        <p:spPr>
          <a:xfrm flipH="false" flipV="false" rot="0">
            <a:off x="1670327" y="6748818"/>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3"/>
            <a:stretch>
              <a:fillRect l="0" t="0" r="0" b="0"/>
            </a:stretch>
          </a:blipFill>
        </p:spPr>
      </p:sp>
      <p:sp>
        <p:nvSpPr>
          <p:cNvPr name="Freeform 4" id="4"/>
          <p:cNvSpPr/>
          <p:nvPr/>
        </p:nvSpPr>
        <p:spPr>
          <a:xfrm flipH="false" flipV="false" rot="0">
            <a:off x="7052320"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4"/>
            <a:stretch>
              <a:fillRect l="0" t="0" r="0" b="0"/>
            </a:stretch>
          </a:blipFill>
        </p:spPr>
      </p:sp>
      <p:sp>
        <p:nvSpPr>
          <p:cNvPr name="Freeform 5" id="5"/>
          <p:cNvSpPr/>
          <p:nvPr/>
        </p:nvSpPr>
        <p:spPr>
          <a:xfrm flipH="false" flipV="false" rot="0">
            <a:off x="7052320" y="6748818"/>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5"/>
            <a:stretch>
              <a:fillRect l="0" t="0" r="0" b="0"/>
            </a:stretch>
          </a:blipFill>
        </p:spPr>
      </p:sp>
      <p:sp>
        <p:nvSpPr>
          <p:cNvPr name="Freeform 6" id="6"/>
          <p:cNvSpPr/>
          <p:nvPr/>
        </p:nvSpPr>
        <p:spPr>
          <a:xfrm flipH="false" flipV="false" rot="0">
            <a:off x="12797892"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6"/>
            <a:stretch>
              <a:fillRect l="0" t="0" r="0" b="0"/>
            </a:stretch>
          </a:blipFill>
        </p:spPr>
      </p:sp>
      <p:sp>
        <p:nvSpPr>
          <p:cNvPr name="Freeform 7" id="7"/>
          <p:cNvSpPr/>
          <p:nvPr/>
        </p:nvSpPr>
        <p:spPr>
          <a:xfrm flipH="false" flipV="false" rot="0">
            <a:off x="12797892" y="6748818"/>
            <a:ext cx="3810000" cy="2818356"/>
          </a:xfrm>
          <a:custGeom>
            <a:avLst/>
            <a:gdLst/>
            <a:ahLst/>
            <a:cxnLst/>
            <a:rect r="r" b="b" t="t" l="l"/>
            <a:pathLst>
              <a:path h="2818356" w="3810000">
                <a:moveTo>
                  <a:pt x="0" y="0"/>
                </a:moveTo>
                <a:lnTo>
                  <a:pt x="3810000" y="0"/>
                </a:lnTo>
                <a:lnTo>
                  <a:pt x="3810000" y="2818356"/>
                </a:lnTo>
                <a:lnTo>
                  <a:pt x="0" y="2818356"/>
                </a:lnTo>
                <a:lnTo>
                  <a:pt x="0" y="0"/>
                </a:lnTo>
                <a:close/>
              </a:path>
            </a:pathLst>
          </a:custGeom>
          <a:blipFill>
            <a:blip r:embed="rId7"/>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37</a:t>
            </a:r>
          </a:p>
        </p:txBody>
      </p:sp>
      <p:sp>
        <p:nvSpPr>
          <p:cNvPr name="TextBox 9" id="9"/>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10" id="10"/>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dataset:</a:t>
            </a:r>
          </a:p>
        </p:txBody>
      </p:sp>
      <p:sp>
        <p:nvSpPr>
          <p:cNvPr name="TextBox 11" id="11"/>
          <p:cNvSpPr txBox="true"/>
          <p:nvPr/>
        </p:nvSpPr>
        <p:spPr>
          <a:xfrm rot="0">
            <a:off x="102438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Small</a:t>
            </a:r>
          </a:p>
        </p:txBody>
      </p:sp>
      <p:sp>
        <p:nvSpPr>
          <p:cNvPr name="TextBox 12" id="12"/>
          <p:cNvSpPr txBox="true"/>
          <p:nvPr/>
        </p:nvSpPr>
        <p:spPr>
          <a:xfrm rot="0">
            <a:off x="12151949"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Large</a:t>
            </a:r>
          </a:p>
        </p:txBody>
      </p:sp>
      <p:sp>
        <p:nvSpPr>
          <p:cNvPr name="TextBox 13" id="13"/>
          <p:cNvSpPr txBox="true"/>
          <p:nvPr/>
        </p:nvSpPr>
        <p:spPr>
          <a:xfrm rot="0">
            <a:off x="658427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Medium</a:t>
            </a:r>
          </a:p>
        </p:txBody>
      </p:sp>
      <p:sp>
        <p:nvSpPr>
          <p:cNvPr name="TextBox 14" id="14"/>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MobileNetV4</a:t>
            </a:r>
          </a:p>
        </p:txBody>
      </p:sp>
    </p:spTree>
  </p:cSld>
  <p:clrMapOvr>
    <a:masterClrMapping/>
  </p:clrMapOvr>
</p:sld>
</file>

<file path=ppt/slides/slide38.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279034" y="3183606"/>
          <a:ext cx="13356572" cy="5133975"/>
        </p:xfrm>
        <a:graphic>
          <a:graphicData uri="http://schemas.openxmlformats.org/drawingml/2006/table">
            <a:tbl>
              <a:tblPr/>
              <a:tblGrid>
                <a:gridCol w="3339143"/>
                <a:gridCol w="3339143"/>
                <a:gridCol w="3339143"/>
                <a:gridCol w="3339143"/>
              </a:tblGrid>
              <a:tr h="1026795">
                <a:tc>
                  <a:txBody>
                    <a:bodyPr anchor="t" rtlCol="false"/>
                    <a:lstStyle/>
                    <a:p>
                      <a:pPr algn="ctr">
                        <a:lnSpc>
                          <a:spcPts val="3359"/>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Small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Medium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b="true">
                          <a:solidFill>
                            <a:srgbClr val="0F4662"/>
                          </a:solidFill>
                          <a:latin typeface="Canva Sans Bold"/>
                          <a:ea typeface="Canva Sans Bold"/>
                          <a:cs typeface="Canva Sans Bold"/>
                          <a:sym typeface="Canva Sans Bold"/>
                        </a:rPr>
                        <a:t>Large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0.1035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0.0638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0.0278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0.1245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0.0387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0.0280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0.9846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0.9829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0.9931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0.9807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0.9901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0.9933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38</a:t>
            </a:r>
          </a:p>
        </p:txBody>
      </p:sp>
      <p:sp>
        <p:nvSpPr>
          <p:cNvPr name="TextBox 4" id="4"/>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5" id="5"/>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dataset:</a:t>
            </a:r>
          </a:p>
        </p:txBody>
      </p:sp>
      <p:sp>
        <p:nvSpPr>
          <p:cNvPr name="TextBox 6" id="6"/>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MobileNetV4</a:t>
            </a: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670327" y="3845960"/>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2"/>
            <a:stretch>
              <a:fillRect l="0" t="0" r="0" b="0"/>
            </a:stretch>
          </a:blipFill>
        </p:spPr>
      </p:sp>
      <p:sp>
        <p:nvSpPr>
          <p:cNvPr name="Freeform 3" id="3"/>
          <p:cNvSpPr/>
          <p:nvPr/>
        </p:nvSpPr>
        <p:spPr>
          <a:xfrm flipH="false" flipV="false" rot="0">
            <a:off x="1670327" y="6748818"/>
            <a:ext cx="3810000" cy="2902857"/>
          </a:xfrm>
          <a:custGeom>
            <a:avLst/>
            <a:gdLst/>
            <a:ahLst/>
            <a:cxnLst/>
            <a:rect r="r" b="b" t="t" l="l"/>
            <a:pathLst>
              <a:path h="2902857" w="3810000">
                <a:moveTo>
                  <a:pt x="0" y="0"/>
                </a:moveTo>
                <a:lnTo>
                  <a:pt x="3810000" y="0"/>
                </a:lnTo>
                <a:lnTo>
                  <a:pt x="3810000" y="2902857"/>
                </a:lnTo>
                <a:lnTo>
                  <a:pt x="0" y="2902857"/>
                </a:lnTo>
                <a:lnTo>
                  <a:pt x="0" y="0"/>
                </a:lnTo>
                <a:close/>
              </a:path>
            </a:pathLst>
          </a:custGeom>
          <a:blipFill>
            <a:blip r:embed="rId3"/>
            <a:stretch>
              <a:fillRect l="0" t="0" r="0" b="0"/>
            </a:stretch>
          </a:blipFill>
        </p:spPr>
      </p:sp>
      <p:sp>
        <p:nvSpPr>
          <p:cNvPr name="Freeform 4" id="4"/>
          <p:cNvSpPr/>
          <p:nvPr/>
        </p:nvSpPr>
        <p:spPr>
          <a:xfrm flipH="false" flipV="false" rot="0">
            <a:off x="7230217" y="3829162"/>
            <a:ext cx="3810000" cy="2936455"/>
          </a:xfrm>
          <a:custGeom>
            <a:avLst/>
            <a:gdLst/>
            <a:ahLst/>
            <a:cxnLst/>
            <a:rect r="r" b="b" t="t" l="l"/>
            <a:pathLst>
              <a:path h="2936455" w="3810000">
                <a:moveTo>
                  <a:pt x="0" y="0"/>
                </a:moveTo>
                <a:lnTo>
                  <a:pt x="3810000" y="0"/>
                </a:lnTo>
                <a:lnTo>
                  <a:pt x="3810000" y="2936455"/>
                </a:lnTo>
                <a:lnTo>
                  <a:pt x="0" y="2936455"/>
                </a:lnTo>
                <a:lnTo>
                  <a:pt x="0" y="0"/>
                </a:lnTo>
                <a:close/>
              </a:path>
            </a:pathLst>
          </a:custGeom>
          <a:blipFill>
            <a:blip r:embed="rId4"/>
            <a:stretch>
              <a:fillRect l="0" t="0" r="0" b="0"/>
            </a:stretch>
          </a:blipFill>
        </p:spPr>
      </p:sp>
      <p:sp>
        <p:nvSpPr>
          <p:cNvPr name="Freeform 5" id="5"/>
          <p:cNvSpPr/>
          <p:nvPr/>
        </p:nvSpPr>
        <p:spPr>
          <a:xfrm flipH="false" flipV="false" rot="0">
            <a:off x="7239000" y="6748818"/>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5"/>
            <a:stretch>
              <a:fillRect l="0" t="0" r="0" b="0"/>
            </a:stretch>
          </a:blipFill>
        </p:spPr>
      </p:sp>
      <p:sp>
        <p:nvSpPr>
          <p:cNvPr name="Freeform 6" id="6"/>
          <p:cNvSpPr/>
          <p:nvPr/>
        </p:nvSpPr>
        <p:spPr>
          <a:xfrm flipH="false" flipV="false" rot="0">
            <a:off x="12797892" y="3829162"/>
            <a:ext cx="3810000" cy="2902857"/>
          </a:xfrm>
          <a:custGeom>
            <a:avLst/>
            <a:gdLst/>
            <a:ahLst/>
            <a:cxnLst/>
            <a:rect r="r" b="b" t="t" l="l"/>
            <a:pathLst>
              <a:path h="2902857" w="3810000">
                <a:moveTo>
                  <a:pt x="0" y="0"/>
                </a:moveTo>
                <a:lnTo>
                  <a:pt x="3810000" y="0"/>
                </a:lnTo>
                <a:lnTo>
                  <a:pt x="3810000" y="2902857"/>
                </a:lnTo>
                <a:lnTo>
                  <a:pt x="0" y="2902857"/>
                </a:lnTo>
                <a:lnTo>
                  <a:pt x="0" y="0"/>
                </a:lnTo>
                <a:close/>
              </a:path>
            </a:pathLst>
          </a:custGeom>
          <a:blipFill>
            <a:blip r:embed="rId6"/>
            <a:stretch>
              <a:fillRect l="0" t="0" r="0" b="0"/>
            </a:stretch>
          </a:blipFill>
        </p:spPr>
      </p:sp>
      <p:sp>
        <p:nvSpPr>
          <p:cNvPr name="Freeform 7" id="7"/>
          <p:cNvSpPr/>
          <p:nvPr/>
        </p:nvSpPr>
        <p:spPr>
          <a:xfrm flipH="false" flipV="false" rot="0">
            <a:off x="12811125" y="6702475"/>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7"/>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39</a:t>
            </a:r>
          </a:p>
        </p:txBody>
      </p:sp>
      <p:sp>
        <p:nvSpPr>
          <p:cNvPr name="TextBox 9" id="9"/>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10" id="10"/>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Augmentation dataset:</a:t>
            </a:r>
          </a:p>
        </p:txBody>
      </p:sp>
      <p:sp>
        <p:nvSpPr>
          <p:cNvPr name="TextBox 11" id="11"/>
          <p:cNvSpPr txBox="true"/>
          <p:nvPr/>
        </p:nvSpPr>
        <p:spPr>
          <a:xfrm rot="0">
            <a:off x="102438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Small</a:t>
            </a:r>
          </a:p>
        </p:txBody>
      </p:sp>
      <p:sp>
        <p:nvSpPr>
          <p:cNvPr name="TextBox 12" id="12"/>
          <p:cNvSpPr txBox="true"/>
          <p:nvPr/>
        </p:nvSpPr>
        <p:spPr>
          <a:xfrm rot="0">
            <a:off x="12151949"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Large</a:t>
            </a:r>
          </a:p>
        </p:txBody>
      </p:sp>
      <p:sp>
        <p:nvSpPr>
          <p:cNvPr name="TextBox 13" id="13"/>
          <p:cNvSpPr txBox="true"/>
          <p:nvPr/>
        </p:nvSpPr>
        <p:spPr>
          <a:xfrm rot="0">
            <a:off x="658427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Medium</a:t>
            </a:r>
          </a:p>
        </p:txBody>
      </p:sp>
      <p:sp>
        <p:nvSpPr>
          <p:cNvPr name="TextBox 14" id="14"/>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MobileNetV4</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3660651" y="0"/>
            <a:ext cx="4627349" cy="10287000"/>
            <a:chOff x="0" y="0"/>
            <a:chExt cx="1218726" cy="2709333"/>
          </a:xfrm>
        </p:grpSpPr>
        <p:sp>
          <p:nvSpPr>
            <p:cNvPr name="Freeform 3" id="3"/>
            <p:cNvSpPr/>
            <p:nvPr/>
          </p:nvSpPr>
          <p:spPr>
            <a:xfrm flipH="false" flipV="false" rot="0">
              <a:off x="0" y="0"/>
              <a:ext cx="1218726" cy="2709333"/>
            </a:xfrm>
            <a:custGeom>
              <a:avLst/>
              <a:gdLst/>
              <a:ahLst/>
              <a:cxnLst/>
              <a:rect r="r" b="b" t="t" l="l"/>
              <a:pathLst>
                <a:path h="2709333" w="1218726">
                  <a:moveTo>
                    <a:pt x="0" y="0"/>
                  </a:moveTo>
                  <a:lnTo>
                    <a:pt x="1218726" y="0"/>
                  </a:lnTo>
                  <a:lnTo>
                    <a:pt x="1218726" y="2709333"/>
                  </a:lnTo>
                  <a:lnTo>
                    <a:pt x="0" y="2709333"/>
                  </a:lnTo>
                  <a:close/>
                </a:path>
              </a:pathLst>
            </a:custGeom>
            <a:solidFill>
              <a:srgbClr val="7994A0"/>
            </a:solidFill>
          </p:spPr>
        </p:sp>
        <p:sp>
          <p:nvSpPr>
            <p:cNvPr name="TextBox 4" id="4"/>
            <p:cNvSpPr txBox="true"/>
            <p:nvPr/>
          </p:nvSpPr>
          <p:spPr>
            <a:xfrm>
              <a:off x="0" y="-123825"/>
              <a:ext cx="1218726" cy="2833158"/>
            </a:xfrm>
            <a:prstGeom prst="rect">
              <a:avLst/>
            </a:prstGeom>
          </p:spPr>
          <p:txBody>
            <a:bodyPr anchor="ctr" rtlCol="false" tIns="50800" lIns="50800" bIns="50800" rIns="50800"/>
            <a:lstStyle/>
            <a:p>
              <a:pPr algn="ctr">
                <a:lnSpc>
                  <a:spcPts val="4079"/>
                </a:lnSpc>
              </a:pPr>
            </a:p>
          </p:txBody>
        </p:sp>
      </p:grpSp>
      <p:grpSp>
        <p:nvGrpSpPr>
          <p:cNvPr name="Group 5" id="5"/>
          <p:cNvGrpSpPr/>
          <p:nvPr/>
        </p:nvGrpSpPr>
        <p:grpSpPr>
          <a:xfrm rot="0">
            <a:off x="11915073" y="1684924"/>
            <a:ext cx="5344227" cy="7573376"/>
            <a:chOff x="0" y="0"/>
            <a:chExt cx="827961" cy="1173314"/>
          </a:xfrm>
        </p:grpSpPr>
        <p:sp>
          <p:nvSpPr>
            <p:cNvPr name="Freeform 6" id="6"/>
            <p:cNvSpPr/>
            <p:nvPr/>
          </p:nvSpPr>
          <p:spPr>
            <a:xfrm flipH="false" flipV="false" rot="0">
              <a:off x="0" y="0"/>
              <a:ext cx="827961" cy="1173314"/>
            </a:xfrm>
            <a:custGeom>
              <a:avLst/>
              <a:gdLst/>
              <a:ahLst/>
              <a:cxnLst/>
              <a:rect r="r" b="b" t="t" l="l"/>
              <a:pathLst>
                <a:path h="1173314" w="827961">
                  <a:moveTo>
                    <a:pt x="33319" y="0"/>
                  </a:moveTo>
                  <a:lnTo>
                    <a:pt x="794642" y="0"/>
                  </a:lnTo>
                  <a:cubicBezTo>
                    <a:pt x="813043" y="0"/>
                    <a:pt x="827961" y="14917"/>
                    <a:pt x="827961" y="33319"/>
                  </a:cubicBezTo>
                  <a:lnTo>
                    <a:pt x="827961" y="1139995"/>
                  </a:lnTo>
                  <a:cubicBezTo>
                    <a:pt x="827961" y="1158397"/>
                    <a:pt x="813043" y="1173314"/>
                    <a:pt x="794642" y="1173314"/>
                  </a:cubicBezTo>
                  <a:lnTo>
                    <a:pt x="33319" y="1173314"/>
                  </a:lnTo>
                  <a:cubicBezTo>
                    <a:pt x="14917" y="1173314"/>
                    <a:pt x="0" y="1158397"/>
                    <a:pt x="0" y="1139995"/>
                  </a:cubicBezTo>
                  <a:lnTo>
                    <a:pt x="0" y="33319"/>
                  </a:lnTo>
                  <a:cubicBezTo>
                    <a:pt x="0" y="14917"/>
                    <a:pt x="14917" y="0"/>
                    <a:pt x="33319" y="0"/>
                  </a:cubicBezTo>
                  <a:close/>
                </a:path>
              </a:pathLst>
            </a:custGeom>
            <a:blipFill>
              <a:blip r:embed="rId2"/>
              <a:stretch>
                <a:fillRect l="-56349" t="0" r="-56349" b="0"/>
              </a:stretch>
            </a:blipFill>
          </p:spPr>
        </p:sp>
      </p:grpSp>
      <p:grpSp>
        <p:nvGrpSpPr>
          <p:cNvPr name="Group 7" id="7"/>
          <p:cNvGrpSpPr/>
          <p:nvPr/>
        </p:nvGrpSpPr>
        <p:grpSpPr>
          <a:xfrm rot="0">
            <a:off x="1028700" y="2491412"/>
            <a:ext cx="7624542" cy="1963168"/>
            <a:chOff x="0" y="0"/>
            <a:chExt cx="10166056" cy="2617558"/>
          </a:xfrm>
        </p:grpSpPr>
        <p:sp>
          <p:nvSpPr>
            <p:cNvPr name="TextBox 8" id="8"/>
            <p:cNvSpPr txBox="true"/>
            <p:nvPr/>
          </p:nvSpPr>
          <p:spPr>
            <a:xfrm rot="0">
              <a:off x="0" y="639632"/>
              <a:ext cx="10166056" cy="1977926"/>
            </a:xfrm>
            <a:prstGeom prst="rect">
              <a:avLst/>
            </a:prstGeom>
          </p:spPr>
          <p:txBody>
            <a:bodyPr anchor="t" rtlCol="false" tIns="0" lIns="0" bIns="0" rIns="0">
              <a:spAutoFit/>
            </a:bodyPr>
            <a:lstStyle/>
            <a:p>
              <a:pPr algn="l" marL="518160" indent="-259080" lvl="1">
                <a:lnSpc>
                  <a:spcPts val="4079"/>
                </a:lnSpc>
                <a:buFont typeface="Arial"/>
                <a:buChar char="•"/>
              </a:pPr>
              <a:r>
                <a:rPr lang="en-US" sz="2400">
                  <a:solidFill>
                    <a:srgbClr val="0F4662"/>
                  </a:solidFill>
                  <a:latin typeface="Quicksand"/>
                  <a:ea typeface="Quicksand"/>
                  <a:cs typeface="Quicksand"/>
                  <a:sym typeface="Quicksand"/>
                </a:rPr>
                <a:t>1 ảnh số</a:t>
              </a:r>
              <a:r>
                <a:rPr lang="en-US" sz="2400">
                  <a:solidFill>
                    <a:srgbClr val="0F4662"/>
                  </a:solidFill>
                  <a:latin typeface="Quicksand"/>
                  <a:ea typeface="Quicksand"/>
                  <a:cs typeface="Quicksand"/>
                  <a:sym typeface="Quicksand"/>
                </a:rPr>
                <a:t> hình ảnh bàn tay.</a:t>
              </a:r>
            </a:p>
            <a:p>
              <a:pPr algn="l" marL="518160" indent="-259080" lvl="1">
                <a:lnSpc>
                  <a:spcPts val="4079"/>
                </a:lnSpc>
                <a:buFont typeface="Arial"/>
                <a:buChar char="•"/>
              </a:pPr>
              <a:r>
                <a:rPr lang="en-US" sz="2400" strike="noStrike" u="none">
                  <a:solidFill>
                    <a:srgbClr val="0F4662"/>
                  </a:solidFill>
                  <a:latin typeface="Quicksand"/>
                  <a:ea typeface="Quicksand"/>
                  <a:cs typeface="Quicksand"/>
                  <a:sym typeface="Quicksand"/>
                </a:rPr>
                <a:t>1 dataset gồm các ảnh bàn tay đã được gán nhãn thuộc 1 trong 28 lớp (A-Z, del, space).</a:t>
              </a:r>
            </a:p>
          </p:txBody>
        </p:sp>
        <p:sp>
          <p:nvSpPr>
            <p:cNvPr name="TextBox 9" id="9"/>
            <p:cNvSpPr txBox="true"/>
            <p:nvPr/>
          </p:nvSpPr>
          <p:spPr>
            <a:xfrm rot="0">
              <a:off x="0" y="-142875"/>
              <a:ext cx="10166056" cy="705842"/>
            </a:xfrm>
            <a:prstGeom prst="rect">
              <a:avLst/>
            </a:prstGeom>
          </p:spPr>
          <p:txBody>
            <a:bodyPr anchor="t" rtlCol="false" tIns="0" lIns="0" bIns="0" rIns="0">
              <a:spAutoFit/>
            </a:bodyPr>
            <a:lstStyle/>
            <a:p>
              <a:pPr algn="l" marL="0" indent="0" lvl="0">
                <a:lnSpc>
                  <a:spcPts val="4759"/>
                </a:lnSpc>
              </a:pPr>
              <a:r>
                <a:rPr lang="en-US" b="true" sz="2799">
                  <a:solidFill>
                    <a:srgbClr val="0F4662"/>
                  </a:solidFill>
                  <a:latin typeface="Quicksand Bold"/>
                  <a:ea typeface="Quicksand Bold"/>
                  <a:cs typeface="Quicksand Bold"/>
                  <a:sym typeface="Quicksand Bold"/>
                </a:rPr>
                <a:t>Input:</a:t>
              </a:r>
            </a:p>
          </p:txBody>
        </p:sp>
      </p:grpSp>
      <p:grpSp>
        <p:nvGrpSpPr>
          <p:cNvPr name="Group 10" id="10"/>
          <p:cNvGrpSpPr/>
          <p:nvPr/>
        </p:nvGrpSpPr>
        <p:grpSpPr>
          <a:xfrm rot="0">
            <a:off x="1028700" y="4454630"/>
            <a:ext cx="7620000" cy="934518"/>
            <a:chOff x="0" y="0"/>
            <a:chExt cx="10160000" cy="1246024"/>
          </a:xfrm>
        </p:grpSpPr>
        <p:sp>
          <p:nvSpPr>
            <p:cNvPr name="TextBox 11" id="11"/>
            <p:cNvSpPr txBox="true"/>
            <p:nvPr/>
          </p:nvSpPr>
          <p:spPr>
            <a:xfrm rot="0">
              <a:off x="0" y="639632"/>
              <a:ext cx="10160000" cy="606392"/>
            </a:xfrm>
            <a:prstGeom prst="rect">
              <a:avLst/>
            </a:prstGeom>
          </p:spPr>
          <p:txBody>
            <a:bodyPr anchor="t" rtlCol="false" tIns="0" lIns="0" bIns="0" rIns="0">
              <a:spAutoFit/>
            </a:bodyPr>
            <a:lstStyle/>
            <a:p>
              <a:pPr algn="l" marL="518160" indent="-259080" lvl="1">
                <a:lnSpc>
                  <a:spcPts val="4079"/>
                </a:lnSpc>
                <a:buFont typeface="Arial"/>
                <a:buChar char="•"/>
              </a:pPr>
              <a:r>
                <a:rPr lang="en-US" sz="2400">
                  <a:solidFill>
                    <a:srgbClr val="0F4662"/>
                  </a:solidFill>
                  <a:latin typeface="Quicksand"/>
                  <a:ea typeface="Quicksand"/>
                  <a:cs typeface="Quicksand"/>
                  <a:sym typeface="Quicksand"/>
                </a:rPr>
                <a:t>Nhãn (label) của ảnh số đầu vào.</a:t>
              </a:r>
            </a:p>
          </p:txBody>
        </p:sp>
        <p:sp>
          <p:nvSpPr>
            <p:cNvPr name="TextBox 12" id="12"/>
            <p:cNvSpPr txBox="true"/>
            <p:nvPr/>
          </p:nvSpPr>
          <p:spPr>
            <a:xfrm rot="0">
              <a:off x="0" y="-142875"/>
              <a:ext cx="10160000" cy="705842"/>
            </a:xfrm>
            <a:prstGeom prst="rect">
              <a:avLst/>
            </a:prstGeom>
          </p:spPr>
          <p:txBody>
            <a:bodyPr anchor="t" rtlCol="false" tIns="0" lIns="0" bIns="0" rIns="0">
              <a:spAutoFit/>
            </a:bodyPr>
            <a:lstStyle/>
            <a:p>
              <a:pPr algn="l" marL="0" indent="0" lvl="0">
                <a:lnSpc>
                  <a:spcPts val="4759"/>
                </a:lnSpc>
              </a:pPr>
              <a:r>
                <a:rPr lang="en-US" b="true" sz="2799">
                  <a:solidFill>
                    <a:srgbClr val="0F4662"/>
                  </a:solidFill>
                  <a:latin typeface="Quicksand Bold"/>
                  <a:ea typeface="Quicksand Bold"/>
                  <a:cs typeface="Quicksand Bold"/>
                  <a:sym typeface="Quicksand Bold"/>
                </a:rPr>
                <a:t>Output:</a:t>
              </a:r>
            </a:p>
          </p:txBody>
        </p:sp>
      </p:grpSp>
      <p:sp>
        <p:nvSpPr>
          <p:cNvPr name="TextBox 13" id="1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4</a:t>
            </a:r>
          </a:p>
        </p:txBody>
      </p:sp>
      <p:grpSp>
        <p:nvGrpSpPr>
          <p:cNvPr name="Group 14" id="14"/>
          <p:cNvGrpSpPr/>
          <p:nvPr/>
        </p:nvGrpSpPr>
        <p:grpSpPr>
          <a:xfrm rot="0">
            <a:off x="1028700" y="5471612"/>
            <a:ext cx="7620000" cy="1963168"/>
            <a:chOff x="0" y="0"/>
            <a:chExt cx="10160000" cy="2617558"/>
          </a:xfrm>
        </p:grpSpPr>
        <p:sp>
          <p:nvSpPr>
            <p:cNvPr name="TextBox 15" id="15"/>
            <p:cNvSpPr txBox="true"/>
            <p:nvPr/>
          </p:nvSpPr>
          <p:spPr>
            <a:xfrm rot="0">
              <a:off x="0" y="639632"/>
              <a:ext cx="10160000" cy="1977926"/>
            </a:xfrm>
            <a:prstGeom prst="rect">
              <a:avLst/>
            </a:prstGeom>
          </p:spPr>
          <p:txBody>
            <a:bodyPr anchor="t" rtlCol="false" tIns="0" lIns="0" bIns="0" rIns="0">
              <a:spAutoFit/>
            </a:bodyPr>
            <a:lstStyle/>
            <a:p>
              <a:pPr algn="l" marL="518160" indent="-259080" lvl="1">
                <a:lnSpc>
                  <a:spcPts val="4079"/>
                </a:lnSpc>
                <a:buFont typeface="Arial"/>
                <a:buChar char="•"/>
              </a:pPr>
              <a:r>
                <a:rPr lang="en-US" sz="2400">
                  <a:solidFill>
                    <a:srgbClr val="0F4662"/>
                  </a:solidFill>
                  <a:latin typeface="Quicksand"/>
                  <a:ea typeface="Quicksand"/>
                  <a:cs typeface="Quicksand"/>
                  <a:sym typeface="Quicksand"/>
                </a:rPr>
                <a:t>Ảnh số đầu vào</a:t>
              </a:r>
              <a:r>
                <a:rPr lang="en-US" sz="2400">
                  <a:solidFill>
                    <a:srgbClr val="0F4662"/>
                  </a:solidFill>
                  <a:latin typeface="Quicksand"/>
                  <a:ea typeface="Quicksand"/>
                  <a:cs typeface="Quicksand"/>
                  <a:sym typeface="Quicksand"/>
                </a:rPr>
                <a:t> phải có bàn tay.</a:t>
              </a:r>
            </a:p>
            <a:p>
              <a:pPr algn="l" marL="518160" indent="-259080" lvl="1">
                <a:lnSpc>
                  <a:spcPts val="4079"/>
                </a:lnSpc>
                <a:buFont typeface="Arial"/>
                <a:buChar char="•"/>
              </a:pPr>
              <a:r>
                <a:rPr lang="en-US" sz="2400">
                  <a:solidFill>
                    <a:srgbClr val="0F4662"/>
                  </a:solidFill>
                  <a:latin typeface="Quicksand"/>
                  <a:ea typeface="Quicksand"/>
                  <a:cs typeface="Quicksand"/>
                  <a:sym typeface="Quicksand"/>
                </a:rPr>
                <a:t>Kích thước bàn tay tối thiểu là 128x128 pixel.</a:t>
              </a:r>
            </a:p>
            <a:p>
              <a:pPr algn="l" marL="518160" indent="-259080" lvl="1">
                <a:lnSpc>
                  <a:spcPts val="4079"/>
                </a:lnSpc>
                <a:buFont typeface="Arial"/>
                <a:buChar char="•"/>
              </a:pPr>
              <a:r>
                <a:rPr lang="en-US" sz="2400">
                  <a:solidFill>
                    <a:srgbClr val="0F4662"/>
                  </a:solidFill>
                  <a:latin typeface="Quicksand"/>
                  <a:ea typeface="Quicksand"/>
                  <a:cs typeface="Quicksand"/>
                  <a:sym typeface="Quicksand"/>
                </a:rPr>
                <a:t>Có tối đa 1 bàn tay trong ảnh đầu vào.</a:t>
              </a:r>
            </a:p>
          </p:txBody>
        </p:sp>
        <p:sp>
          <p:nvSpPr>
            <p:cNvPr name="TextBox 16" id="16"/>
            <p:cNvSpPr txBox="true"/>
            <p:nvPr/>
          </p:nvSpPr>
          <p:spPr>
            <a:xfrm rot="0">
              <a:off x="0" y="-142875"/>
              <a:ext cx="10160000" cy="705842"/>
            </a:xfrm>
            <a:prstGeom prst="rect">
              <a:avLst/>
            </a:prstGeom>
          </p:spPr>
          <p:txBody>
            <a:bodyPr anchor="t" rtlCol="false" tIns="0" lIns="0" bIns="0" rIns="0">
              <a:spAutoFit/>
            </a:bodyPr>
            <a:lstStyle/>
            <a:p>
              <a:pPr algn="l" marL="0" indent="0" lvl="0">
                <a:lnSpc>
                  <a:spcPts val="4759"/>
                </a:lnSpc>
              </a:pPr>
              <a:r>
                <a:rPr lang="en-US" b="true" sz="2799">
                  <a:solidFill>
                    <a:srgbClr val="0F4662"/>
                  </a:solidFill>
                  <a:latin typeface="Quicksand Bold"/>
                  <a:ea typeface="Quicksand Bold"/>
                  <a:cs typeface="Quicksand Bold"/>
                  <a:sym typeface="Quicksand Bold"/>
                </a:rPr>
                <a:t>Constraint:</a:t>
              </a:r>
            </a:p>
          </p:txBody>
        </p:sp>
      </p:grpSp>
      <p:grpSp>
        <p:nvGrpSpPr>
          <p:cNvPr name="Group 17" id="17"/>
          <p:cNvGrpSpPr/>
          <p:nvPr/>
        </p:nvGrpSpPr>
        <p:grpSpPr>
          <a:xfrm rot="0">
            <a:off x="1028700" y="7434781"/>
            <a:ext cx="7620000" cy="1963168"/>
            <a:chOff x="0" y="0"/>
            <a:chExt cx="10160000" cy="2617558"/>
          </a:xfrm>
        </p:grpSpPr>
        <p:sp>
          <p:nvSpPr>
            <p:cNvPr name="TextBox 18" id="18"/>
            <p:cNvSpPr txBox="true"/>
            <p:nvPr/>
          </p:nvSpPr>
          <p:spPr>
            <a:xfrm rot="0">
              <a:off x="0" y="639632"/>
              <a:ext cx="10160000" cy="1977926"/>
            </a:xfrm>
            <a:prstGeom prst="rect">
              <a:avLst/>
            </a:prstGeom>
          </p:spPr>
          <p:txBody>
            <a:bodyPr anchor="t" rtlCol="false" tIns="0" lIns="0" bIns="0" rIns="0">
              <a:spAutoFit/>
            </a:bodyPr>
            <a:lstStyle/>
            <a:p>
              <a:pPr algn="l" marL="518160" indent="-259080" lvl="1">
                <a:lnSpc>
                  <a:spcPts val="4079"/>
                </a:lnSpc>
                <a:buFont typeface="Arial"/>
                <a:buChar char="•"/>
              </a:pPr>
              <a:r>
                <a:rPr lang="en-US" sz="2400">
                  <a:solidFill>
                    <a:srgbClr val="0F4662"/>
                  </a:solidFill>
                  <a:latin typeface="Quicksand"/>
                  <a:ea typeface="Quicksand"/>
                  <a:cs typeface="Quicksand"/>
                  <a:sym typeface="Quicksand"/>
                </a:rPr>
                <a:t>Mô hình phân lớp cần có:</a:t>
              </a:r>
            </a:p>
            <a:p>
              <a:pPr algn="l" marL="1036320" indent="-345440" lvl="2">
                <a:lnSpc>
                  <a:spcPts val="4079"/>
                </a:lnSpc>
                <a:buFont typeface="Arial"/>
                <a:buChar char="⚬"/>
              </a:pPr>
              <a:r>
                <a:rPr lang="en-US" sz="2400">
                  <a:solidFill>
                    <a:srgbClr val="0F4662"/>
                  </a:solidFill>
                  <a:latin typeface="Quicksand"/>
                  <a:ea typeface="Quicksand"/>
                  <a:cs typeface="Quicksand"/>
                  <a:sym typeface="Quicksand"/>
                </a:rPr>
                <a:t>Có</a:t>
              </a:r>
              <a:r>
                <a:rPr lang="en-US" sz="2400">
                  <a:solidFill>
                    <a:srgbClr val="0F4662"/>
                  </a:solidFill>
                  <a:latin typeface="Quicksand"/>
                  <a:ea typeface="Quicksand"/>
                  <a:cs typeface="Quicksand"/>
                  <a:sym typeface="Quicksand"/>
                </a:rPr>
                <a:t> kích thước nhỏ ( &lt;5MB).</a:t>
              </a:r>
            </a:p>
            <a:p>
              <a:pPr algn="l" marL="1036320" indent="-345440" lvl="2">
                <a:lnSpc>
                  <a:spcPts val="4079"/>
                </a:lnSpc>
                <a:buFont typeface="Arial"/>
                <a:buChar char="⚬"/>
              </a:pPr>
              <a:r>
                <a:rPr lang="en-US" sz="2400">
                  <a:solidFill>
                    <a:srgbClr val="0F4662"/>
                  </a:solidFill>
                  <a:latin typeface="Quicksand"/>
                  <a:ea typeface="Quicksand"/>
                  <a:cs typeface="Quicksand"/>
                  <a:sym typeface="Quicksand"/>
                </a:rPr>
                <a:t>Tốc độ xử lý nhanh ( &lt;1s/ảnh).</a:t>
              </a:r>
            </a:p>
          </p:txBody>
        </p:sp>
        <p:sp>
          <p:nvSpPr>
            <p:cNvPr name="TextBox 19" id="19"/>
            <p:cNvSpPr txBox="true"/>
            <p:nvPr/>
          </p:nvSpPr>
          <p:spPr>
            <a:xfrm rot="0">
              <a:off x="0" y="-142875"/>
              <a:ext cx="10160000" cy="705842"/>
            </a:xfrm>
            <a:prstGeom prst="rect">
              <a:avLst/>
            </a:prstGeom>
          </p:spPr>
          <p:txBody>
            <a:bodyPr anchor="t" rtlCol="false" tIns="0" lIns="0" bIns="0" rIns="0">
              <a:spAutoFit/>
            </a:bodyPr>
            <a:lstStyle/>
            <a:p>
              <a:pPr algn="l" marL="0" indent="0" lvl="0">
                <a:lnSpc>
                  <a:spcPts val="4759"/>
                </a:lnSpc>
              </a:pPr>
              <a:r>
                <a:rPr lang="en-US" b="true" sz="2799">
                  <a:solidFill>
                    <a:srgbClr val="0F4662"/>
                  </a:solidFill>
                  <a:latin typeface="Quicksand Bold"/>
                  <a:ea typeface="Quicksand Bold"/>
                  <a:cs typeface="Quicksand Bold"/>
                  <a:sym typeface="Quicksand Bold"/>
                </a:rPr>
                <a:t>Requirement:</a:t>
              </a:r>
            </a:p>
          </p:txBody>
        </p:sp>
      </p:grpSp>
      <p:sp>
        <p:nvSpPr>
          <p:cNvPr name="TextBox 20" id="20"/>
          <p:cNvSpPr txBox="true"/>
          <p:nvPr/>
        </p:nvSpPr>
        <p:spPr>
          <a:xfrm rot="0">
            <a:off x="1028700" y="599709"/>
            <a:ext cx="8048163"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1, Giới thiệu</a:t>
            </a:r>
          </a:p>
        </p:txBody>
      </p:sp>
      <p:sp>
        <p:nvSpPr>
          <p:cNvPr name="TextBox 21" id="21"/>
          <p:cNvSpPr txBox="true"/>
          <p:nvPr/>
        </p:nvSpPr>
        <p:spPr>
          <a:xfrm rot="0">
            <a:off x="1028700" y="1627749"/>
            <a:ext cx="8048163" cy="537820"/>
          </a:xfrm>
          <a:prstGeom prst="rect">
            <a:avLst/>
          </a:prstGeom>
        </p:spPr>
        <p:txBody>
          <a:bodyPr anchor="t" rtlCol="false" tIns="0" lIns="0" bIns="0" rIns="0">
            <a:spAutoFit/>
          </a:bodyPr>
          <a:lstStyle/>
          <a:p>
            <a:pPr algn="l" marL="0" indent="0" lvl="0">
              <a:lnSpc>
                <a:spcPts val="4480"/>
              </a:lnSpc>
              <a:spcBef>
                <a:spcPct val="0"/>
              </a:spcBef>
            </a:pPr>
            <a:r>
              <a:rPr lang="en-US" b="true" sz="3200" i="true">
                <a:solidFill>
                  <a:srgbClr val="0F4662"/>
                </a:solidFill>
                <a:latin typeface="Cormorant Garamond Bold Italics"/>
                <a:ea typeface="Cormorant Garamond Bold Italics"/>
                <a:cs typeface="Cormorant Garamond Bold Italics"/>
                <a:sym typeface="Cormorant Garamond Bold Italics"/>
              </a:rPr>
              <a:t>1.2, Problem - Input - Output</a:t>
            </a:r>
          </a:p>
        </p:txBody>
      </p:sp>
    </p:spTree>
  </p:cSld>
  <p:clrMapOvr>
    <a:masterClrMapping/>
  </p:clrMapOvr>
</p:sld>
</file>

<file path=ppt/slides/slide40.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279034" y="3183606"/>
          <a:ext cx="13356572" cy="5133975"/>
        </p:xfrm>
        <a:graphic>
          <a:graphicData uri="http://schemas.openxmlformats.org/drawingml/2006/table">
            <a:tbl>
              <a:tblPr/>
              <a:tblGrid>
                <a:gridCol w="3339143"/>
                <a:gridCol w="3339143"/>
                <a:gridCol w="3339143"/>
                <a:gridCol w="3339143"/>
              </a:tblGrid>
              <a:tr h="1026795">
                <a:tc>
                  <a:txBody>
                    <a:bodyPr anchor="t" rtlCol="false"/>
                    <a:lstStyle/>
                    <a:p>
                      <a:pPr algn="ctr">
                        <a:lnSpc>
                          <a:spcPts val="3359"/>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Small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Medium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b="true">
                          <a:solidFill>
                            <a:srgbClr val="0F4662"/>
                          </a:solidFill>
                          <a:latin typeface="Canva Sans Bold"/>
                          <a:ea typeface="Canva Sans Bold"/>
                          <a:cs typeface="Canva Sans Bold"/>
                          <a:sym typeface="Canva Sans Bold"/>
                        </a:rPr>
                        <a:t>Large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0.1251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0.1070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0.0636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0.3056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0.1774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0.1474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0.9697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0.9651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0.9790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0.9120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0.9453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0.9526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40</a:t>
            </a:r>
          </a:p>
        </p:txBody>
      </p:sp>
      <p:sp>
        <p:nvSpPr>
          <p:cNvPr name="TextBox 4" id="4"/>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5" id="5"/>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Augmentation dataset:</a:t>
            </a:r>
          </a:p>
        </p:txBody>
      </p:sp>
      <p:sp>
        <p:nvSpPr>
          <p:cNvPr name="TextBox 6" id="6"/>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MobileNetV4</a:t>
            </a: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670327" y="3845960"/>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2"/>
            <a:stretch>
              <a:fillRect l="0" t="0" r="0" b="0"/>
            </a:stretch>
          </a:blipFill>
        </p:spPr>
      </p:sp>
      <p:sp>
        <p:nvSpPr>
          <p:cNvPr name="Freeform 3" id="3"/>
          <p:cNvSpPr/>
          <p:nvPr/>
        </p:nvSpPr>
        <p:spPr>
          <a:xfrm flipH="false" flipV="false" rot="0">
            <a:off x="1670327" y="6702475"/>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3"/>
            <a:stretch>
              <a:fillRect l="0" t="0" r="0" b="0"/>
            </a:stretch>
          </a:blipFill>
        </p:spPr>
      </p:sp>
      <p:sp>
        <p:nvSpPr>
          <p:cNvPr name="Freeform 4" id="4"/>
          <p:cNvSpPr/>
          <p:nvPr/>
        </p:nvSpPr>
        <p:spPr>
          <a:xfrm flipH="false" flipV="false" rot="0">
            <a:off x="7230217" y="3799617"/>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4"/>
            <a:stretch>
              <a:fillRect l="0" t="0" r="0" b="0"/>
            </a:stretch>
          </a:blipFill>
        </p:spPr>
      </p:sp>
      <p:sp>
        <p:nvSpPr>
          <p:cNvPr name="Freeform 5" id="5"/>
          <p:cNvSpPr/>
          <p:nvPr/>
        </p:nvSpPr>
        <p:spPr>
          <a:xfrm flipH="false" flipV="false" rot="0">
            <a:off x="7239000" y="6551637"/>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5"/>
            <a:stretch>
              <a:fillRect l="0" t="0" r="0" b="0"/>
            </a:stretch>
          </a:blipFill>
        </p:spPr>
      </p:sp>
      <p:sp>
        <p:nvSpPr>
          <p:cNvPr name="Freeform 6" id="6"/>
          <p:cNvSpPr/>
          <p:nvPr/>
        </p:nvSpPr>
        <p:spPr>
          <a:xfrm flipH="false" flipV="false" rot="0">
            <a:off x="12797892" y="3799617"/>
            <a:ext cx="3810000" cy="2902857"/>
          </a:xfrm>
          <a:custGeom>
            <a:avLst/>
            <a:gdLst/>
            <a:ahLst/>
            <a:cxnLst/>
            <a:rect r="r" b="b" t="t" l="l"/>
            <a:pathLst>
              <a:path h="2902857" w="3810000">
                <a:moveTo>
                  <a:pt x="0" y="0"/>
                </a:moveTo>
                <a:lnTo>
                  <a:pt x="3810000" y="0"/>
                </a:lnTo>
                <a:lnTo>
                  <a:pt x="3810000" y="2902858"/>
                </a:lnTo>
                <a:lnTo>
                  <a:pt x="0" y="2902858"/>
                </a:lnTo>
                <a:lnTo>
                  <a:pt x="0" y="0"/>
                </a:lnTo>
                <a:close/>
              </a:path>
            </a:pathLst>
          </a:custGeom>
          <a:blipFill>
            <a:blip r:embed="rId6"/>
            <a:stretch>
              <a:fillRect l="0" t="0" r="0" b="0"/>
            </a:stretch>
          </a:blipFill>
        </p:spPr>
      </p:sp>
      <p:sp>
        <p:nvSpPr>
          <p:cNvPr name="Freeform 7" id="7"/>
          <p:cNvSpPr/>
          <p:nvPr/>
        </p:nvSpPr>
        <p:spPr>
          <a:xfrm flipH="false" flipV="false" rot="0">
            <a:off x="12797892" y="6551637"/>
            <a:ext cx="3810000" cy="2857500"/>
          </a:xfrm>
          <a:custGeom>
            <a:avLst/>
            <a:gdLst/>
            <a:ahLst/>
            <a:cxnLst/>
            <a:rect r="r" b="b" t="t" l="l"/>
            <a:pathLst>
              <a:path h="2857500" w="3810000">
                <a:moveTo>
                  <a:pt x="0" y="0"/>
                </a:moveTo>
                <a:lnTo>
                  <a:pt x="3810000" y="0"/>
                </a:lnTo>
                <a:lnTo>
                  <a:pt x="3810000" y="2857500"/>
                </a:lnTo>
                <a:lnTo>
                  <a:pt x="0" y="2857500"/>
                </a:lnTo>
                <a:lnTo>
                  <a:pt x="0" y="0"/>
                </a:lnTo>
                <a:close/>
              </a:path>
            </a:pathLst>
          </a:custGeom>
          <a:blipFill>
            <a:blip r:embed="rId7"/>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41</a:t>
            </a:r>
          </a:p>
        </p:txBody>
      </p:sp>
      <p:sp>
        <p:nvSpPr>
          <p:cNvPr name="TextBox 9" id="9"/>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10" id="10"/>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tự sinh dataset:</a:t>
            </a:r>
          </a:p>
        </p:txBody>
      </p:sp>
      <p:sp>
        <p:nvSpPr>
          <p:cNvPr name="TextBox 11" id="11"/>
          <p:cNvSpPr txBox="true"/>
          <p:nvPr/>
        </p:nvSpPr>
        <p:spPr>
          <a:xfrm rot="0">
            <a:off x="102438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Small</a:t>
            </a:r>
          </a:p>
        </p:txBody>
      </p:sp>
      <p:sp>
        <p:nvSpPr>
          <p:cNvPr name="TextBox 12" id="12"/>
          <p:cNvSpPr txBox="true"/>
          <p:nvPr/>
        </p:nvSpPr>
        <p:spPr>
          <a:xfrm rot="0">
            <a:off x="12151949"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Large</a:t>
            </a:r>
          </a:p>
        </p:txBody>
      </p:sp>
      <p:sp>
        <p:nvSpPr>
          <p:cNvPr name="TextBox 13" id="13"/>
          <p:cNvSpPr txBox="true"/>
          <p:nvPr/>
        </p:nvSpPr>
        <p:spPr>
          <a:xfrm rot="0">
            <a:off x="6584274" y="3116931"/>
            <a:ext cx="5101887" cy="49090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F4662"/>
                </a:solidFill>
                <a:latin typeface="Quicksand Bold"/>
                <a:ea typeface="Quicksand Bold"/>
                <a:cs typeface="Quicksand Bold"/>
                <a:sym typeface="Quicksand Bold"/>
              </a:rPr>
              <a:t>Medium</a:t>
            </a:r>
          </a:p>
        </p:txBody>
      </p:sp>
      <p:sp>
        <p:nvSpPr>
          <p:cNvPr name="TextBox 14" id="14"/>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MobileNetV4</a:t>
            </a:r>
          </a:p>
        </p:txBody>
      </p:sp>
    </p:spTree>
  </p:cSld>
  <p:clrMapOvr>
    <a:masterClrMapping/>
  </p:clrMapOvr>
</p:sld>
</file>

<file path=ppt/slides/slide42.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279034" y="3183606"/>
          <a:ext cx="13356572" cy="5133975"/>
        </p:xfrm>
        <a:graphic>
          <a:graphicData uri="http://schemas.openxmlformats.org/drawingml/2006/table">
            <a:tbl>
              <a:tblPr/>
              <a:tblGrid>
                <a:gridCol w="3339143"/>
                <a:gridCol w="3339143"/>
                <a:gridCol w="3339143"/>
                <a:gridCol w="3339143"/>
              </a:tblGrid>
              <a:tr h="1026795">
                <a:tc>
                  <a:txBody>
                    <a:bodyPr anchor="t" rtlCol="false"/>
                    <a:lstStyle/>
                    <a:p>
                      <a:pPr algn="ctr">
                        <a:lnSpc>
                          <a:spcPts val="3359"/>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Small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b="true" sz="2400">
                          <a:solidFill>
                            <a:srgbClr val="0F4662"/>
                          </a:solidFill>
                          <a:latin typeface="Arimo Bold"/>
                          <a:ea typeface="Arimo Bold"/>
                          <a:cs typeface="Arimo Bold"/>
                          <a:sym typeface="Arimo Bold"/>
                        </a:rPr>
                        <a:t>Medium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b="true">
                          <a:solidFill>
                            <a:srgbClr val="0F4662"/>
                          </a:solidFill>
                          <a:latin typeface="Canva Sans Bold"/>
                          <a:ea typeface="Canva Sans Bold"/>
                          <a:cs typeface="Canva Sans Bold"/>
                          <a:sym typeface="Canva Sans Bold"/>
                        </a:rPr>
                        <a:t>Large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0.1163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0.0553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0.0243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0.1152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0.0282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0.0163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Train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Arimo"/>
                          <a:ea typeface="Arimo"/>
                          <a:cs typeface="Arimo"/>
                          <a:sym typeface="Arimo"/>
                        </a:rPr>
                        <a:t>0.9818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0.9865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0.9942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6795">
                <a:tc>
                  <a:txBody>
                    <a:bodyPr anchor="t" rtlCol="false"/>
                    <a:lstStyle/>
                    <a:p>
                      <a:pPr algn="ctr">
                        <a:lnSpc>
                          <a:spcPts val="3359"/>
                        </a:lnSpc>
                        <a:defRPr/>
                      </a:pPr>
                      <a:r>
                        <a:rPr lang="en-US" sz="2400">
                          <a:solidFill>
                            <a:srgbClr val="0F4662"/>
                          </a:solidFill>
                          <a:latin typeface="Canva Sans"/>
                          <a:ea typeface="Canva Sans"/>
                          <a:cs typeface="Canva Sans"/>
                          <a:sym typeface="Canva Sans"/>
                        </a:rPr>
                        <a:t>Final Val Acc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0.9809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0.9928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F4662"/>
                          </a:solidFill>
                          <a:latin typeface="Canva Sans"/>
                          <a:ea typeface="Canva Sans"/>
                          <a:cs typeface="Canva Sans"/>
                          <a:sym typeface="Canva Sans"/>
                        </a:rPr>
                        <a:t>0.9962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42</a:t>
            </a:r>
          </a:p>
        </p:txBody>
      </p:sp>
      <p:sp>
        <p:nvSpPr>
          <p:cNvPr name="TextBox 4" id="4"/>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5" id="5"/>
          <p:cNvSpPr txBox="true"/>
          <p:nvPr/>
        </p:nvSpPr>
        <p:spPr>
          <a:xfrm rot="0">
            <a:off x="1024384" y="2459731"/>
            <a:ext cx="15865873" cy="48575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Với ASL Alphabet tự sinh dataset:</a:t>
            </a:r>
          </a:p>
        </p:txBody>
      </p:sp>
      <p:sp>
        <p:nvSpPr>
          <p:cNvPr name="TextBox 6" id="6"/>
          <p:cNvSpPr txBox="true"/>
          <p:nvPr/>
        </p:nvSpPr>
        <p:spPr>
          <a:xfrm rot="0">
            <a:off x="1033167" y="1854526"/>
            <a:ext cx="1460244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4.1. Kết quả train và validation - MobileNetV4</a:t>
            </a: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8974931"/>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810706" y="2583556"/>
            <a:ext cx="10666589" cy="5663368"/>
          </a:xfrm>
          <a:custGeom>
            <a:avLst/>
            <a:gdLst/>
            <a:ahLst/>
            <a:cxnLst/>
            <a:rect r="r" b="b" t="t" l="l"/>
            <a:pathLst>
              <a:path h="5663368" w="10666589">
                <a:moveTo>
                  <a:pt x="0" y="0"/>
                </a:moveTo>
                <a:lnTo>
                  <a:pt x="10666588" y="0"/>
                </a:lnTo>
                <a:lnTo>
                  <a:pt x="10666588" y="5663368"/>
                </a:lnTo>
                <a:lnTo>
                  <a:pt x="0" y="5663368"/>
                </a:lnTo>
                <a:lnTo>
                  <a:pt x="0" y="0"/>
                </a:lnTo>
                <a:close/>
              </a:path>
            </a:pathLst>
          </a:custGeom>
          <a:blipFill>
            <a:blip r:embed="rId4"/>
            <a:stretch>
              <a:fillRect l="0" t="0" r="0" b="0"/>
            </a:stretch>
          </a:blipFill>
        </p:spPr>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43</a:t>
            </a:r>
          </a:p>
        </p:txBody>
      </p:sp>
      <p:sp>
        <p:nvSpPr>
          <p:cNvPr name="TextBox 5" id="5"/>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6" id="6"/>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4.2. Kết quả trên tập test </a:t>
            </a:r>
          </a:p>
        </p:txBody>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8974931"/>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805169" y="2583556"/>
            <a:ext cx="10677662" cy="5780128"/>
          </a:xfrm>
          <a:custGeom>
            <a:avLst/>
            <a:gdLst/>
            <a:ahLst/>
            <a:cxnLst/>
            <a:rect r="r" b="b" t="t" l="l"/>
            <a:pathLst>
              <a:path h="5780128" w="10677662">
                <a:moveTo>
                  <a:pt x="0" y="0"/>
                </a:moveTo>
                <a:lnTo>
                  <a:pt x="10677662" y="0"/>
                </a:lnTo>
                <a:lnTo>
                  <a:pt x="10677662" y="5780128"/>
                </a:lnTo>
                <a:lnTo>
                  <a:pt x="0" y="5780128"/>
                </a:lnTo>
                <a:lnTo>
                  <a:pt x="0" y="0"/>
                </a:lnTo>
                <a:close/>
              </a:path>
            </a:pathLst>
          </a:custGeom>
          <a:blipFill>
            <a:blip r:embed="rId4"/>
            <a:stretch>
              <a:fillRect l="0" t="0" r="0" b="0"/>
            </a:stretch>
          </a:blipFill>
        </p:spPr>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44</a:t>
            </a:r>
          </a:p>
        </p:txBody>
      </p:sp>
      <p:sp>
        <p:nvSpPr>
          <p:cNvPr name="TextBox 5" id="5"/>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6" id="6"/>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4.2. Kết quả trên tập test </a:t>
            </a:r>
          </a:p>
        </p:txBody>
      </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8974931"/>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808858" y="2583556"/>
            <a:ext cx="10670283" cy="5690818"/>
          </a:xfrm>
          <a:custGeom>
            <a:avLst/>
            <a:gdLst/>
            <a:ahLst/>
            <a:cxnLst/>
            <a:rect r="r" b="b" t="t" l="l"/>
            <a:pathLst>
              <a:path h="5690818" w="10670283">
                <a:moveTo>
                  <a:pt x="0" y="0"/>
                </a:moveTo>
                <a:lnTo>
                  <a:pt x="10670284" y="0"/>
                </a:lnTo>
                <a:lnTo>
                  <a:pt x="10670284" y="5690817"/>
                </a:lnTo>
                <a:lnTo>
                  <a:pt x="0" y="5690817"/>
                </a:lnTo>
                <a:lnTo>
                  <a:pt x="0" y="0"/>
                </a:lnTo>
                <a:close/>
              </a:path>
            </a:pathLst>
          </a:custGeom>
          <a:blipFill>
            <a:blip r:embed="rId4"/>
            <a:stretch>
              <a:fillRect l="0" t="0" r="0" b="0"/>
            </a:stretch>
          </a:blipFill>
        </p:spPr>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45</a:t>
            </a:r>
          </a:p>
        </p:txBody>
      </p:sp>
      <p:sp>
        <p:nvSpPr>
          <p:cNvPr name="TextBox 5" id="5"/>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4. Kết quả thực nghiệm</a:t>
            </a:r>
          </a:p>
        </p:txBody>
      </p:sp>
      <p:sp>
        <p:nvSpPr>
          <p:cNvPr name="TextBox 6" id="6"/>
          <p:cNvSpPr txBox="true"/>
          <p:nvPr/>
        </p:nvSpPr>
        <p:spPr>
          <a:xfrm rot="0">
            <a:off x="1033167" y="1854526"/>
            <a:ext cx="7362020"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4.2. Kết quả trên tập test </a:t>
            </a:r>
          </a:p>
        </p:txBody>
      </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480174" y="3078905"/>
            <a:ext cx="4850057" cy="6521248"/>
            <a:chOff x="0" y="0"/>
            <a:chExt cx="858282" cy="1154021"/>
          </a:xfrm>
        </p:grpSpPr>
        <p:sp>
          <p:nvSpPr>
            <p:cNvPr name="Freeform 3" id="3"/>
            <p:cNvSpPr/>
            <p:nvPr/>
          </p:nvSpPr>
          <p:spPr>
            <a:xfrm flipH="false" flipV="false" rot="0">
              <a:off x="0" y="0"/>
              <a:ext cx="858282" cy="1154021"/>
            </a:xfrm>
            <a:custGeom>
              <a:avLst/>
              <a:gdLst/>
              <a:ahLst/>
              <a:cxnLst/>
              <a:rect r="r" b="b" t="t" l="l"/>
              <a:pathLst>
                <a:path h="1154021" w="858282">
                  <a:moveTo>
                    <a:pt x="36714" y="0"/>
                  </a:moveTo>
                  <a:lnTo>
                    <a:pt x="821568" y="0"/>
                  </a:lnTo>
                  <a:cubicBezTo>
                    <a:pt x="841845" y="0"/>
                    <a:pt x="858282" y="16437"/>
                    <a:pt x="858282" y="36714"/>
                  </a:cubicBezTo>
                  <a:lnTo>
                    <a:pt x="858282" y="1117307"/>
                  </a:lnTo>
                  <a:cubicBezTo>
                    <a:pt x="858282" y="1137584"/>
                    <a:pt x="841845" y="1154021"/>
                    <a:pt x="821568" y="1154021"/>
                  </a:cubicBezTo>
                  <a:lnTo>
                    <a:pt x="36714" y="1154021"/>
                  </a:lnTo>
                  <a:cubicBezTo>
                    <a:pt x="16437" y="1154021"/>
                    <a:pt x="0" y="1137584"/>
                    <a:pt x="0" y="1117307"/>
                  </a:cubicBezTo>
                  <a:lnTo>
                    <a:pt x="0" y="36714"/>
                  </a:lnTo>
                  <a:cubicBezTo>
                    <a:pt x="0" y="16437"/>
                    <a:pt x="16437" y="0"/>
                    <a:pt x="36714" y="0"/>
                  </a:cubicBezTo>
                  <a:close/>
                </a:path>
              </a:pathLst>
            </a:custGeom>
            <a:blipFill>
              <a:blip r:embed="rId2"/>
              <a:stretch>
                <a:fillRect l="0" t="-5710" r="0" b="-5710"/>
              </a:stretch>
            </a:blipFill>
          </p:spPr>
        </p:sp>
      </p:grpSp>
      <p:grpSp>
        <p:nvGrpSpPr>
          <p:cNvPr name="Group 4" id="4"/>
          <p:cNvGrpSpPr/>
          <p:nvPr/>
        </p:nvGrpSpPr>
        <p:grpSpPr>
          <a:xfrm rot="0">
            <a:off x="8449761" y="0"/>
            <a:ext cx="9838239" cy="10287000"/>
            <a:chOff x="0" y="0"/>
            <a:chExt cx="2591141" cy="2709333"/>
          </a:xfrm>
        </p:grpSpPr>
        <p:sp>
          <p:nvSpPr>
            <p:cNvPr name="Freeform 5" id="5"/>
            <p:cNvSpPr/>
            <p:nvPr/>
          </p:nvSpPr>
          <p:spPr>
            <a:xfrm flipH="false" flipV="false" rot="0">
              <a:off x="0" y="0"/>
              <a:ext cx="2591141" cy="2709333"/>
            </a:xfrm>
            <a:custGeom>
              <a:avLst/>
              <a:gdLst/>
              <a:ahLst/>
              <a:cxnLst/>
              <a:rect r="r" b="b" t="t" l="l"/>
              <a:pathLst>
                <a:path h="2709333" w="2591141">
                  <a:moveTo>
                    <a:pt x="0" y="0"/>
                  </a:moveTo>
                  <a:lnTo>
                    <a:pt x="2591141" y="0"/>
                  </a:lnTo>
                  <a:lnTo>
                    <a:pt x="2591141" y="2709333"/>
                  </a:lnTo>
                  <a:lnTo>
                    <a:pt x="0" y="2709333"/>
                  </a:lnTo>
                  <a:close/>
                </a:path>
              </a:pathLst>
            </a:custGeom>
            <a:solidFill>
              <a:srgbClr val="DBE5EA"/>
            </a:solidFill>
          </p:spPr>
        </p:sp>
        <p:sp>
          <p:nvSpPr>
            <p:cNvPr name="TextBox 6" id="6"/>
            <p:cNvSpPr txBox="true"/>
            <p:nvPr/>
          </p:nvSpPr>
          <p:spPr>
            <a:xfrm>
              <a:off x="0" y="-123825"/>
              <a:ext cx="2591141" cy="2833158"/>
            </a:xfrm>
            <a:prstGeom prst="rect">
              <a:avLst/>
            </a:prstGeom>
          </p:spPr>
          <p:txBody>
            <a:bodyPr anchor="ctr" rtlCol="false" tIns="50800" lIns="50800" bIns="50800" rIns="50800"/>
            <a:lstStyle/>
            <a:p>
              <a:pPr algn="ctr">
                <a:lnSpc>
                  <a:spcPts val="4079"/>
                </a:lnSpc>
              </a:pPr>
            </a:p>
          </p:txBody>
        </p:sp>
      </p:grpSp>
      <p:sp>
        <p:nvSpPr>
          <p:cNvPr name="TextBox 7" id="7"/>
          <p:cNvSpPr txBox="true"/>
          <p:nvPr/>
        </p:nvSpPr>
        <p:spPr>
          <a:xfrm rot="0">
            <a:off x="8652617" y="2008431"/>
            <a:ext cx="8606683" cy="6334622"/>
          </a:xfrm>
          <a:prstGeom prst="rect">
            <a:avLst/>
          </a:prstGeom>
        </p:spPr>
        <p:txBody>
          <a:bodyPr anchor="t" rtlCol="false" tIns="0" lIns="0" bIns="0" rIns="0">
            <a:spAutoFit/>
          </a:bodyPr>
          <a:lstStyle/>
          <a:p>
            <a:pPr algn="l" marL="647697" indent="-323848" lvl="1">
              <a:lnSpc>
                <a:spcPts val="5099"/>
              </a:lnSpc>
              <a:buFont typeface="Arial"/>
              <a:buChar char="•"/>
            </a:pPr>
            <a:r>
              <a:rPr lang="en-US" sz="2999">
                <a:solidFill>
                  <a:srgbClr val="0F4662"/>
                </a:solidFill>
                <a:latin typeface="Quicksand"/>
                <a:ea typeface="Quicksand"/>
                <a:cs typeface="Quicksand"/>
                <a:sym typeface="Quicksand"/>
              </a:rPr>
              <a:t>MobileNetV2 và MobilenetV3-Small đã được triển khai trên Tensorflow với nên có thể có nhiều cách tối ưu hơn.</a:t>
            </a:r>
          </a:p>
          <a:p>
            <a:pPr algn="just" marL="647697" indent="-323848" lvl="1">
              <a:lnSpc>
                <a:spcPts val="5099"/>
              </a:lnSpc>
              <a:buFont typeface="Arial"/>
              <a:buChar char="•"/>
            </a:pPr>
            <a:r>
              <a:rPr lang="en-US" sz="2999">
                <a:solidFill>
                  <a:srgbClr val="0F4662"/>
                </a:solidFill>
                <a:latin typeface="Quicksand"/>
                <a:ea typeface="Quicksand"/>
                <a:cs typeface="Quicksand"/>
                <a:sym typeface="Quicksand"/>
              </a:rPr>
              <a:t>MobileNetV4-Conv-S mới ra  mắt gần đây nên chỉ có pre-trained trên HuggingFace nên cách triển khai khác 2 phiên bản trước đó.</a:t>
            </a:r>
          </a:p>
          <a:p>
            <a:pPr algn="just" marL="647697" indent="-323848" lvl="1">
              <a:lnSpc>
                <a:spcPts val="5099"/>
              </a:lnSpc>
              <a:buFont typeface="Arial"/>
              <a:buChar char="•"/>
            </a:pPr>
            <a:r>
              <a:rPr lang="en-US" sz="2999" strike="noStrike" u="none">
                <a:solidFill>
                  <a:srgbClr val="0F4662"/>
                </a:solidFill>
                <a:latin typeface="Quicksand"/>
                <a:ea typeface="Quicksand"/>
                <a:cs typeface="Quicksand"/>
                <a:sym typeface="Quicksand"/>
              </a:rPr>
              <a:t>Các mô hình được sử dụng là các phiên bản có số lượng tham số ít nhất nên so sánh về thời gian sẽ có phần khách quan hơn so với so sánh về độ chính xác.</a:t>
            </a:r>
          </a:p>
        </p:txBody>
      </p:sp>
      <p:sp>
        <p:nvSpPr>
          <p:cNvPr name="AutoShape 8" id="8"/>
          <p:cNvSpPr/>
          <p:nvPr/>
        </p:nvSpPr>
        <p:spPr>
          <a:xfrm>
            <a:off x="1028700" y="9741523"/>
            <a:ext cx="6492240" cy="0"/>
          </a:xfrm>
          <a:prstGeom prst="line">
            <a:avLst/>
          </a:prstGeom>
          <a:ln cap="flat" w="76200">
            <a:solidFill>
              <a:srgbClr val="0F4662"/>
            </a:solidFill>
            <a:prstDash val="solid"/>
            <a:headEnd type="none" len="sm" w="sm"/>
            <a:tailEnd type="none" len="sm" w="sm"/>
          </a:ln>
        </p:spPr>
      </p:sp>
      <p:sp>
        <p:nvSpPr>
          <p:cNvPr name="AutoShape 9" id="9"/>
          <p:cNvSpPr/>
          <p:nvPr/>
        </p:nvSpPr>
        <p:spPr>
          <a:xfrm>
            <a:off x="10767060" y="1028700"/>
            <a:ext cx="6492240" cy="0"/>
          </a:xfrm>
          <a:prstGeom prst="line">
            <a:avLst/>
          </a:prstGeom>
          <a:ln cap="flat" w="76200">
            <a:solidFill>
              <a:srgbClr val="0F4662"/>
            </a:solidFill>
            <a:prstDash val="solid"/>
            <a:headEnd type="none" len="sm" w="sm"/>
            <a:tailEnd type="none" len="sm" w="sm"/>
          </a:ln>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46</a:t>
            </a:r>
          </a:p>
        </p:txBody>
      </p:sp>
      <p:sp>
        <p:nvSpPr>
          <p:cNvPr name="TextBox 11" id="11"/>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5. Thảo luận</a:t>
            </a:r>
          </a:p>
        </p:txBody>
      </p:sp>
      <p:sp>
        <p:nvSpPr>
          <p:cNvPr name="TextBox 12" id="12"/>
          <p:cNvSpPr txBox="true"/>
          <p:nvPr/>
        </p:nvSpPr>
        <p:spPr>
          <a:xfrm rot="0">
            <a:off x="1033167" y="1854526"/>
            <a:ext cx="7416594" cy="986254"/>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5.1. Ưu điểm và hạn chế của từng phiên bản MobileNet</a:t>
            </a:r>
          </a:p>
        </p:txBody>
      </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8449761" y="0"/>
            <a:ext cx="9838239" cy="10287000"/>
            <a:chOff x="0" y="0"/>
            <a:chExt cx="2591141" cy="2709333"/>
          </a:xfrm>
        </p:grpSpPr>
        <p:sp>
          <p:nvSpPr>
            <p:cNvPr name="Freeform 3" id="3"/>
            <p:cNvSpPr/>
            <p:nvPr/>
          </p:nvSpPr>
          <p:spPr>
            <a:xfrm flipH="false" flipV="false" rot="0">
              <a:off x="0" y="0"/>
              <a:ext cx="2591141" cy="2709333"/>
            </a:xfrm>
            <a:custGeom>
              <a:avLst/>
              <a:gdLst/>
              <a:ahLst/>
              <a:cxnLst/>
              <a:rect r="r" b="b" t="t" l="l"/>
              <a:pathLst>
                <a:path h="2709333" w="2591141">
                  <a:moveTo>
                    <a:pt x="0" y="0"/>
                  </a:moveTo>
                  <a:lnTo>
                    <a:pt x="2591141" y="0"/>
                  </a:lnTo>
                  <a:lnTo>
                    <a:pt x="2591141" y="2709333"/>
                  </a:lnTo>
                  <a:lnTo>
                    <a:pt x="0" y="2709333"/>
                  </a:lnTo>
                  <a:close/>
                </a:path>
              </a:pathLst>
            </a:custGeom>
            <a:solidFill>
              <a:srgbClr val="DBE5EA"/>
            </a:solidFill>
          </p:spPr>
        </p:sp>
        <p:sp>
          <p:nvSpPr>
            <p:cNvPr name="TextBox 4" id="4"/>
            <p:cNvSpPr txBox="true"/>
            <p:nvPr/>
          </p:nvSpPr>
          <p:spPr>
            <a:xfrm>
              <a:off x="0" y="-123825"/>
              <a:ext cx="2591141" cy="2833158"/>
            </a:xfrm>
            <a:prstGeom prst="rect">
              <a:avLst/>
            </a:prstGeom>
          </p:spPr>
          <p:txBody>
            <a:bodyPr anchor="ctr" rtlCol="false" tIns="50800" lIns="50800" bIns="50800" rIns="50800"/>
            <a:lstStyle/>
            <a:p>
              <a:pPr algn="ctr">
                <a:lnSpc>
                  <a:spcPts val="4079"/>
                </a:lnSpc>
              </a:pPr>
            </a:p>
          </p:txBody>
        </p:sp>
      </p:grpSp>
      <p:sp>
        <p:nvSpPr>
          <p:cNvPr name="AutoShape 5" id="5"/>
          <p:cNvSpPr/>
          <p:nvPr/>
        </p:nvSpPr>
        <p:spPr>
          <a:xfrm>
            <a:off x="1028700" y="9741523"/>
            <a:ext cx="6492240" cy="0"/>
          </a:xfrm>
          <a:prstGeom prst="line">
            <a:avLst/>
          </a:prstGeom>
          <a:ln cap="flat" w="76200">
            <a:solidFill>
              <a:srgbClr val="0F4662"/>
            </a:solidFill>
            <a:prstDash val="solid"/>
            <a:headEnd type="none" len="sm" w="sm"/>
            <a:tailEnd type="none" len="sm" w="sm"/>
          </a:ln>
        </p:spPr>
      </p:sp>
      <p:sp>
        <p:nvSpPr>
          <p:cNvPr name="AutoShape 6" id="6"/>
          <p:cNvSpPr/>
          <p:nvPr/>
        </p:nvSpPr>
        <p:spPr>
          <a:xfrm>
            <a:off x="10767060" y="1028700"/>
            <a:ext cx="6492240" cy="0"/>
          </a:xfrm>
          <a:prstGeom prst="line">
            <a:avLst/>
          </a:prstGeom>
          <a:ln cap="flat" w="76200">
            <a:solidFill>
              <a:srgbClr val="0F4662"/>
            </a:solidFill>
            <a:prstDash val="solid"/>
            <a:headEnd type="none" len="sm" w="sm"/>
            <a:tailEnd type="none" len="sm" w="sm"/>
          </a:ln>
        </p:spPr>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47</a:t>
            </a:r>
          </a:p>
        </p:txBody>
      </p:sp>
      <p:sp>
        <p:nvSpPr>
          <p:cNvPr name="TextBox 8" id="8"/>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5. Thảo luận</a:t>
            </a:r>
          </a:p>
        </p:txBody>
      </p:sp>
      <p:sp>
        <p:nvSpPr>
          <p:cNvPr name="TextBox 9" id="9"/>
          <p:cNvSpPr txBox="true"/>
          <p:nvPr/>
        </p:nvSpPr>
        <p:spPr>
          <a:xfrm rot="0">
            <a:off x="1033167" y="1854526"/>
            <a:ext cx="7416594"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5.2. Ứng dụng thực tế</a:t>
            </a:r>
          </a:p>
        </p:txBody>
      </p:sp>
      <p:pic>
        <p:nvPicPr>
          <p:cNvPr name="Picture 10" id="10">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3045480" y="2583556"/>
            <a:ext cx="10808560" cy="675535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10"/>
                </p:tgtEl>
              </p:cMediaNode>
            </p:video>
          </p:childTnLst>
        </p:cTn>
      </p:par>
    </p:tnLst>
  </p:timing>
</p:sld>
</file>

<file path=ppt/slides/slide48.xml><?xml version="1.0" encoding="utf-8"?>
<p:sld xmlns:p="http://schemas.openxmlformats.org/presentationml/2006/main" xmlns:a="http://schemas.openxmlformats.org/drawingml/2006/main">
  <p:cSld>
    <p:bg>
      <p:bgPr>
        <a:solidFill>
          <a:srgbClr val="DBE5EA"/>
        </a:solidFill>
      </p:bgPr>
    </p:bg>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48</a:t>
            </a:r>
          </a:p>
        </p:txBody>
      </p:sp>
      <p:sp>
        <p:nvSpPr>
          <p:cNvPr name="TextBox 3" id="3"/>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6. Kết luận và hướng phát triển</a:t>
            </a:r>
          </a:p>
        </p:txBody>
      </p:sp>
      <p:sp>
        <p:nvSpPr>
          <p:cNvPr name="TextBox 4" id="4"/>
          <p:cNvSpPr txBox="true"/>
          <p:nvPr/>
        </p:nvSpPr>
        <p:spPr>
          <a:xfrm rot="0">
            <a:off x="1033167" y="1854526"/>
            <a:ext cx="7416594"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6.1. Tóm tắt kết quả đạt được</a:t>
            </a:r>
          </a:p>
        </p:txBody>
      </p:sp>
      <p:sp>
        <p:nvSpPr>
          <p:cNvPr name="TextBox 5" id="5"/>
          <p:cNvSpPr txBox="true"/>
          <p:nvPr/>
        </p:nvSpPr>
        <p:spPr>
          <a:xfrm rot="0">
            <a:off x="1024384" y="2811916"/>
            <a:ext cx="15105766" cy="4186942"/>
          </a:xfrm>
          <a:prstGeom prst="rect">
            <a:avLst/>
          </a:prstGeom>
        </p:spPr>
        <p:txBody>
          <a:bodyPr anchor="t" rtlCol="false" tIns="0" lIns="0" bIns="0" rIns="0">
            <a:spAutoFit/>
          </a:bodyPr>
          <a:lstStyle/>
          <a:p>
            <a:pPr algn="just" marL="518160" indent="-259080" lvl="1">
              <a:lnSpc>
                <a:spcPts val="3359"/>
              </a:lnSpc>
              <a:spcBef>
                <a:spcPct val="0"/>
              </a:spcBef>
              <a:buFont typeface="Arial"/>
              <a:buChar char="•"/>
            </a:pPr>
            <a:r>
              <a:rPr lang="en-US" sz="2400">
                <a:solidFill>
                  <a:srgbClr val="0F4662"/>
                </a:solidFill>
                <a:latin typeface="Quicksand"/>
                <a:ea typeface="Quicksand"/>
                <a:cs typeface="Quicksand"/>
                <a:sym typeface="Quicksand"/>
              </a:rPr>
              <a:t>Đã xây dựng được pipeline xử lý gồm bước phát hiện bàn tay (để lọc ảnh không phù hợp) và bước phân loại cử chỉ ASL với 28 lớp đầu ra.</a:t>
            </a:r>
          </a:p>
          <a:p>
            <a:pPr algn="just" marL="518160" indent="-259080" lvl="1">
              <a:lnSpc>
                <a:spcPts val="3359"/>
              </a:lnSpc>
              <a:spcBef>
                <a:spcPct val="0"/>
              </a:spcBef>
              <a:buFont typeface="Arial"/>
              <a:buChar char="•"/>
            </a:pPr>
            <a:r>
              <a:rPr lang="en-US" sz="2400">
                <a:solidFill>
                  <a:srgbClr val="0F4662"/>
                </a:solidFill>
                <a:latin typeface="Quicksand"/>
                <a:ea typeface="Quicksand"/>
                <a:cs typeface="Quicksand"/>
                <a:sym typeface="Quicksand"/>
              </a:rPr>
              <a:t>Áp dụng và huấn luyện mô hình phân lớp với feature extractors là ba mô hình nhẹ: MobileNetV2, MobileNetV3-Small, và MobileNetV4-Conv-Small trên tập dữ liệu đã làm sạch.</a:t>
            </a:r>
          </a:p>
          <a:p>
            <a:pPr algn="just" marL="518160" indent="-259080" lvl="1">
              <a:lnSpc>
                <a:spcPts val="3359"/>
              </a:lnSpc>
              <a:spcBef>
                <a:spcPct val="0"/>
              </a:spcBef>
              <a:buFont typeface="Arial"/>
              <a:buChar char="•"/>
            </a:pPr>
            <a:r>
              <a:rPr lang="en-US" sz="2400">
                <a:solidFill>
                  <a:srgbClr val="0F4662"/>
                </a:solidFill>
                <a:latin typeface="Quicksand"/>
                <a:ea typeface="Quicksand"/>
                <a:cs typeface="Quicksand"/>
                <a:sym typeface="Quicksand"/>
              </a:rPr>
              <a:t>Kết quả so sánh cho thấy:</a:t>
            </a:r>
          </a:p>
          <a:p>
            <a:pPr algn="just" marL="1036320" indent="-345440" lvl="2">
              <a:lnSpc>
                <a:spcPts val="3359"/>
              </a:lnSpc>
              <a:spcBef>
                <a:spcPct val="0"/>
              </a:spcBef>
              <a:buFont typeface="Arial"/>
              <a:buChar char="⚬"/>
            </a:pPr>
            <a:r>
              <a:rPr lang="en-US" sz="2400">
                <a:solidFill>
                  <a:srgbClr val="0F4662"/>
                </a:solidFill>
                <a:latin typeface="Quicksand"/>
                <a:ea typeface="Quicksand"/>
                <a:cs typeface="Quicksand"/>
                <a:sym typeface="Quicksand"/>
              </a:rPr>
              <a:t>MobileNetV2 đạt độ chính xác cao nhất trên tập kiểm tra.</a:t>
            </a:r>
          </a:p>
          <a:p>
            <a:pPr algn="just" marL="1036320" indent="-345440" lvl="2">
              <a:lnSpc>
                <a:spcPts val="3359"/>
              </a:lnSpc>
              <a:spcBef>
                <a:spcPct val="0"/>
              </a:spcBef>
              <a:buFont typeface="Arial"/>
              <a:buChar char="⚬"/>
            </a:pPr>
            <a:r>
              <a:rPr lang="en-US" sz="2400">
                <a:solidFill>
                  <a:srgbClr val="0F4662"/>
                </a:solidFill>
                <a:latin typeface="Quicksand"/>
                <a:ea typeface="Quicksand"/>
                <a:cs typeface="Quicksand"/>
                <a:sym typeface="Quicksand"/>
              </a:rPr>
              <a:t>MobileNetV3-Small có thời gian suy luận nhanh nhất, phù hợp hơn với thiết bị có tài nguyên thấp.</a:t>
            </a:r>
          </a:p>
          <a:p>
            <a:pPr algn="just" marL="1036320" indent="-345440" lvl="2">
              <a:lnSpc>
                <a:spcPts val="3359"/>
              </a:lnSpc>
              <a:spcBef>
                <a:spcPct val="0"/>
              </a:spcBef>
              <a:buFont typeface="Arial"/>
              <a:buChar char="⚬"/>
            </a:pPr>
            <a:r>
              <a:rPr lang="en-US" sz="2400">
                <a:solidFill>
                  <a:srgbClr val="0F4662"/>
                </a:solidFill>
                <a:latin typeface="Quicksand"/>
                <a:ea typeface="Quicksand"/>
                <a:cs typeface="Quicksand"/>
                <a:sym typeface="Quicksand"/>
              </a:rPr>
              <a:t>MobileNetV4-Conv-Small</a:t>
            </a:r>
            <a:r>
              <a:rPr lang="en-US" sz="2400">
                <a:solidFill>
                  <a:srgbClr val="0F4662"/>
                </a:solidFill>
                <a:latin typeface="Quicksand"/>
                <a:ea typeface="Quicksand"/>
                <a:cs typeface="Quicksand"/>
                <a:sym typeface="Quicksand"/>
              </a:rPr>
              <a:t> có hiệu năng cân bằng nhưng thua kém về tốc độ và độ chính xác.</a:t>
            </a:r>
          </a:p>
          <a:p>
            <a:pPr algn="just" marL="518160" indent="-259080" lvl="1">
              <a:lnSpc>
                <a:spcPts val="3359"/>
              </a:lnSpc>
              <a:spcBef>
                <a:spcPct val="0"/>
              </a:spcBef>
              <a:buFont typeface="Arial"/>
              <a:buChar char="•"/>
            </a:pPr>
            <a:r>
              <a:rPr lang="en-US" b="true" sz="2400">
                <a:solidFill>
                  <a:srgbClr val="0F4662"/>
                </a:solidFill>
                <a:latin typeface="Quicksand Bold"/>
                <a:ea typeface="Quicksand Bold"/>
                <a:cs typeface="Quicksand Bold"/>
                <a:sym typeface="Quicksand Bold"/>
              </a:rPr>
              <a:t>Kết luận:</a:t>
            </a:r>
            <a:r>
              <a:rPr lang="en-US" sz="2400">
                <a:solidFill>
                  <a:srgbClr val="0F4662"/>
                </a:solidFill>
                <a:latin typeface="Quicksand"/>
                <a:ea typeface="Quicksand"/>
                <a:cs typeface="Quicksand"/>
                <a:sym typeface="Quicksand"/>
              </a:rPr>
              <a:t> MobileNetV2 là lựa chọn phù hợp nếu ưu tiên độ chính xác; MobileNetV3-Small là lựa chọn ưu tiên nếu cần suy luận thời gian thực trên thiết bị hạn chế tài nguyên.</a:t>
            </a:r>
          </a:p>
        </p:txBody>
      </p:sp>
    </p:spTree>
  </p:cSld>
  <p:clrMapOvr>
    <a:masterClrMapping/>
  </p:clrMapOvr>
</p:sld>
</file>

<file path=ppt/slides/slide49.xml><?xml version="1.0" encoding="utf-8"?>
<p:sld xmlns:p="http://schemas.openxmlformats.org/presentationml/2006/main" xmlns:a="http://schemas.openxmlformats.org/drawingml/2006/main">
  <p:cSld>
    <p:bg>
      <p:bgPr>
        <a:solidFill>
          <a:srgbClr val="DBE5EA"/>
        </a:solidFill>
      </p:bgPr>
    </p:bg>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49</a:t>
            </a:r>
          </a:p>
        </p:txBody>
      </p:sp>
      <p:sp>
        <p:nvSpPr>
          <p:cNvPr name="TextBox 3" id="3"/>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6. Kết luận và hướng phát triển</a:t>
            </a:r>
          </a:p>
        </p:txBody>
      </p:sp>
      <p:sp>
        <p:nvSpPr>
          <p:cNvPr name="TextBox 4" id="4"/>
          <p:cNvSpPr txBox="true"/>
          <p:nvPr/>
        </p:nvSpPr>
        <p:spPr>
          <a:xfrm rot="0">
            <a:off x="1033167" y="1854526"/>
            <a:ext cx="7416594"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6.2. Hướng phát triển tương lai</a:t>
            </a:r>
          </a:p>
        </p:txBody>
      </p:sp>
      <p:sp>
        <p:nvSpPr>
          <p:cNvPr name="TextBox 5" id="5"/>
          <p:cNvSpPr txBox="true"/>
          <p:nvPr/>
        </p:nvSpPr>
        <p:spPr>
          <a:xfrm rot="0">
            <a:off x="1070013" y="3467455"/>
            <a:ext cx="15183927" cy="2734012"/>
          </a:xfrm>
          <a:prstGeom prst="rect">
            <a:avLst/>
          </a:prstGeom>
        </p:spPr>
        <p:txBody>
          <a:bodyPr anchor="t" rtlCol="false" tIns="0" lIns="0" bIns="0" rIns="0">
            <a:spAutoFit/>
          </a:bodyPr>
          <a:lstStyle/>
          <a:p>
            <a:pPr algn="l" marL="561339" indent="-280669" lvl="1">
              <a:lnSpc>
                <a:spcPts val="3639"/>
              </a:lnSpc>
              <a:spcBef>
                <a:spcPct val="0"/>
              </a:spcBef>
              <a:buFont typeface="Arial"/>
              <a:buChar char="•"/>
            </a:pPr>
            <a:r>
              <a:rPr lang="en-US" sz="2599">
                <a:solidFill>
                  <a:srgbClr val="0F4662"/>
                </a:solidFill>
                <a:latin typeface="Quicksand"/>
                <a:ea typeface="Quicksand"/>
                <a:cs typeface="Quicksand"/>
                <a:sym typeface="Quicksand"/>
              </a:rPr>
              <a:t>Do kết quả đạt được trên ảnh khá cao ( &gt;0.9 acc và f1) nên có thể hướng tới thực hiện trên video và stream để giống với thực tiễn hơn.</a:t>
            </a:r>
          </a:p>
          <a:p>
            <a:pPr algn="just" marL="561339" indent="-280669" lvl="1">
              <a:lnSpc>
                <a:spcPts val="3639"/>
              </a:lnSpc>
              <a:spcBef>
                <a:spcPct val="0"/>
              </a:spcBef>
              <a:buFont typeface="Arial"/>
              <a:buChar char="•"/>
            </a:pPr>
            <a:r>
              <a:rPr lang="en-US" sz="2599">
                <a:solidFill>
                  <a:srgbClr val="0F4662"/>
                </a:solidFill>
                <a:latin typeface="Quicksand"/>
                <a:ea typeface="Quicksand"/>
                <a:cs typeface="Quicksand"/>
                <a:sym typeface="Quicksand"/>
              </a:rPr>
              <a:t>Có thể hướng tới thực hiện với dataset có nhiều động tác khó với mức độ ngữ nghĩa cao hơn (thay vì dataset về bảng chữ cái như hiện tại).</a:t>
            </a:r>
          </a:p>
          <a:p>
            <a:pPr algn="just" marL="561339" indent="-280669" lvl="1">
              <a:lnSpc>
                <a:spcPts val="3639"/>
              </a:lnSpc>
              <a:spcBef>
                <a:spcPct val="0"/>
              </a:spcBef>
              <a:buFont typeface="Arial"/>
              <a:buChar char="•"/>
            </a:pPr>
            <a:r>
              <a:rPr lang="en-US" sz="2599">
                <a:solidFill>
                  <a:srgbClr val="0F4662"/>
                </a:solidFill>
                <a:latin typeface="Quicksand"/>
                <a:ea typeface="Quicksand"/>
                <a:cs typeface="Quicksand"/>
                <a:sym typeface="Quicksand"/>
              </a:rPr>
              <a:t>Thực nghiệm với nhiều phiên bản MobileNetV3 và MobileNetV4 hơn để có cái nhìn khách quan hơn so với sử dụng mô hình có ít tham số nhất của mỗi phiên bản.</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3660651" y="0"/>
            <a:ext cx="4627349" cy="10287000"/>
            <a:chOff x="0" y="0"/>
            <a:chExt cx="1218726" cy="2709333"/>
          </a:xfrm>
        </p:grpSpPr>
        <p:sp>
          <p:nvSpPr>
            <p:cNvPr name="Freeform 3" id="3"/>
            <p:cNvSpPr/>
            <p:nvPr/>
          </p:nvSpPr>
          <p:spPr>
            <a:xfrm flipH="false" flipV="false" rot="0">
              <a:off x="0" y="0"/>
              <a:ext cx="1218726" cy="2709333"/>
            </a:xfrm>
            <a:custGeom>
              <a:avLst/>
              <a:gdLst/>
              <a:ahLst/>
              <a:cxnLst/>
              <a:rect r="r" b="b" t="t" l="l"/>
              <a:pathLst>
                <a:path h="2709333" w="1218726">
                  <a:moveTo>
                    <a:pt x="0" y="0"/>
                  </a:moveTo>
                  <a:lnTo>
                    <a:pt x="1218726" y="0"/>
                  </a:lnTo>
                  <a:lnTo>
                    <a:pt x="1218726" y="2709333"/>
                  </a:lnTo>
                  <a:lnTo>
                    <a:pt x="0" y="2709333"/>
                  </a:lnTo>
                  <a:close/>
                </a:path>
              </a:pathLst>
            </a:custGeom>
            <a:solidFill>
              <a:srgbClr val="7994A0"/>
            </a:solidFill>
          </p:spPr>
        </p:sp>
        <p:sp>
          <p:nvSpPr>
            <p:cNvPr name="TextBox 4" id="4"/>
            <p:cNvSpPr txBox="true"/>
            <p:nvPr/>
          </p:nvSpPr>
          <p:spPr>
            <a:xfrm>
              <a:off x="0" y="-123825"/>
              <a:ext cx="1218726" cy="2833158"/>
            </a:xfrm>
            <a:prstGeom prst="rect">
              <a:avLst/>
            </a:prstGeom>
          </p:spPr>
          <p:txBody>
            <a:bodyPr anchor="ctr" rtlCol="false" tIns="50800" lIns="50800" bIns="50800" rIns="50800"/>
            <a:lstStyle/>
            <a:p>
              <a:pPr algn="ctr">
                <a:lnSpc>
                  <a:spcPts val="4079"/>
                </a:lnSpc>
              </a:pPr>
            </a:p>
          </p:txBody>
        </p:sp>
      </p:grpSp>
      <p:grpSp>
        <p:nvGrpSpPr>
          <p:cNvPr name="Group 5" id="5"/>
          <p:cNvGrpSpPr/>
          <p:nvPr/>
        </p:nvGrpSpPr>
        <p:grpSpPr>
          <a:xfrm rot="0">
            <a:off x="1028700" y="2422732"/>
            <a:ext cx="11266147" cy="2995856"/>
            <a:chOff x="0" y="0"/>
            <a:chExt cx="15021529" cy="3994474"/>
          </a:xfrm>
        </p:grpSpPr>
        <p:sp>
          <p:nvSpPr>
            <p:cNvPr name="TextBox 6" id="6"/>
            <p:cNvSpPr txBox="true"/>
            <p:nvPr/>
          </p:nvSpPr>
          <p:spPr>
            <a:xfrm rot="0">
              <a:off x="0" y="645015"/>
              <a:ext cx="15021529" cy="334946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So sánh hiệu quả và đặc điểm của các phiên bản MobileNet trong bài toán phân loại ảnh bàn tay ASL, tập trung vào độ chính xác, tốc độ</a:t>
              </a:r>
              <a:r>
                <a:rPr lang="en-US" sz="2400">
                  <a:solidFill>
                    <a:srgbClr val="0F4662"/>
                  </a:solidFill>
                  <a:latin typeface="Quicksand"/>
                  <a:ea typeface="Quicksand"/>
                  <a:cs typeface="Quicksand"/>
                  <a:sym typeface="Quicksand"/>
                </a:rPr>
                <a:t> xử lý và kích thước mô hình.</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Phát triển mô hình phân loại có kích thước nhỏ gọn phù hợp cho việc triển khai trên các thiết bị di động hoặc thiết bị nhúng với giới hạn tài nguyên.</a:t>
              </a:r>
            </a:p>
          </p:txBody>
        </p:sp>
        <p:sp>
          <p:nvSpPr>
            <p:cNvPr name="TextBox 7" id="7"/>
            <p:cNvSpPr txBox="true"/>
            <p:nvPr/>
          </p:nvSpPr>
          <p:spPr>
            <a:xfrm rot="0">
              <a:off x="0" y="-66675"/>
              <a:ext cx="15021529" cy="63231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Mục tiêu nghiên cứu:</a:t>
              </a:r>
            </a:p>
          </p:txBody>
        </p:sp>
      </p:gr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5</a:t>
            </a:r>
          </a:p>
        </p:txBody>
      </p:sp>
      <p:grpSp>
        <p:nvGrpSpPr>
          <p:cNvPr name="Group 9" id="9"/>
          <p:cNvGrpSpPr/>
          <p:nvPr/>
        </p:nvGrpSpPr>
        <p:grpSpPr>
          <a:xfrm rot="0">
            <a:off x="1028700" y="5675750"/>
            <a:ext cx="11266147" cy="2995856"/>
            <a:chOff x="0" y="0"/>
            <a:chExt cx="15021529" cy="3994474"/>
          </a:xfrm>
        </p:grpSpPr>
        <p:sp>
          <p:nvSpPr>
            <p:cNvPr name="TextBox 10" id="10"/>
            <p:cNvSpPr txBox="true"/>
            <p:nvPr/>
          </p:nvSpPr>
          <p:spPr>
            <a:xfrm rot="0">
              <a:off x="0" y="645015"/>
              <a:ext cx="15021529" cy="3349460"/>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Nghiên cứu tập trung vào phân loại ảnh tĩnh chứa một bàn tay duy nhất với kích thước tối th</a:t>
              </a:r>
              <a:r>
                <a:rPr lang="en-US" sz="2400">
                  <a:solidFill>
                    <a:srgbClr val="0F4662"/>
                  </a:solidFill>
                  <a:latin typeface="Quicksand"/>
                  <a:ea typeface="Quicksand"/>
                  <a:cs typeface="Quicksand"/>
                  <a:sym typeface="Quicksand"/>
                </a:rPr>
                <a:t>iểu 128x128 pixel, thuộc một trong 28 lớp ký hiệu ASL.</a:t>
              </a:r>
            </a:p>
            <a:p>
              <a:pPr algn="just" marL="518160" indent="-259080" lvl="1">
                <a:lnSpc>
                  <a:spcPts val="4079"/>
                </a:lnSpc>
                <a:buFont typeface="Arial"/>
                <a:buChar char="•"/>
              </a:pPr>
              <a:r>
                <a:rPr lang="en-US" sz="2400" strike="noStrike" u="none">
                  <a:solidFill>
                    <a:srgbClr val="0F4662"/>
                  </a:solidFill>
                  <a:latin typeface="Quicksand"/>
                  <a:ea typeface="Quicksand"/>
                  <a:cs typeface="Quicksand"/>
                  <a:sym typeface="Quicksand"/>
                </a:rPr>
                <a:t>Không mở rộng sang nhận dạng cử chỉ từ video hay chuỗi động tác liên tục.</a:t>
              </a:r>
            </a:p>
            <a:p>
              <a:pPr algn="just" marL="518160" indent="-259080" lvl="1">
                <a:lnSpc>
                  <a:spcPts val="4079"/>
                </a:lnSpc>
                <a:buFont typeface="Arial"/>
                <a:buChar char="•"/>
              </a:pPr>
              <a:r>
                <a:rPr lang="en-US" sz="2400" strike="noStrike" u="none">
                  <a:solidFill>
                    <a:srgbClr val="0F4662"/>
                  </a:solidFill>
                  <a:latin typeface="Quicksand"/>
                  <a:ea typeface="Quicksand"/>
                  <a:cs typeface="Quicksand"/>
                  <a:sym typeface="Quicksand"/>
                </a:rPr>
                <a:t>Giới hạn dữ liệu đầu vào là các ảnh đã được tiền xử lý, đảm bảo có tối đa một bàn tay trong ảnh và có đầy đủ nhãn.</a:t>
              </a:r>
            </a:p>
          </p:txBody>
        </p:sp>
        <p:sp>
          <p:nvSpPr>
            <p:cNvPr name="TextBox 11" id="11"/>
            <p:cNvSpPr txBox="true"/>
            <p:nvPr/>
          </p:nvSpPr>
          <p:spPr>
            <a:xfrm rot="0">
              <a:off x="0" y="-66675"/>
              <a:ext cx="15021529" cy="63231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Phạm vi nghiên cứu:</a:t>
              </a:r>
            </a:p>
          </p:txBody>
        </p:sp>
      </p:grpSp>
      <p:sp>
        <p:nvSpPr>
          <p:cNvPr name="TextBox 12" id="12"/>
          <p:cNvSpPr txBox="true"/>
          <p:nvPr/>
        </p:nvSpPr>
        <p:spPr>
          <a:xfrm rot="0">
            <a:off x="1028700" y="599709"/>
            <a:ext cx="8048163"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1, Giới thiệu</a:t>
            </a:r>
          </a:p>
        </p:txBody>
      </p:sp>
      <p:sp>
        <p:nvSpPr>
          <p:cNvPr name="TextBox 13" id="13"/>
          <p:cNvSpPr txBox="true"/>
          <p:nvPr/>
        </p:nvSpPr>
        <p:spPr>
          <a:xfrm rot="0">
            <a:off x="1028700" y="1627749"/>
            <a:ext cx="8048163" cy="537820"/>
          </a:xfrm>
          <a:prstGeom prst="rect">
            <a:avLst/>
          </a:prstGeom>
        </p:spPr>
        <p:txBody>
          <a:bodyPr anchor="t" rtlCol="false" tIns="0" lIns="0" bIns="0" rIns="0">
            <a:spAutoFit/>
          </a:bodyPr>
          <a:lstStyle/>
          <a:p>
            <a:pPr algn="l" marL="0" indent="0" lvl="0">
              <a:lnSpc>
                <a:spcPts val="4480"/>
              </a:lnSpc>
              <a:spcBef>
                <a:spcPct val="0"/>
              </a:spcBef>
            </a:pPr>
            <a:r>
              <a:rPr lang="en-US" b="true" sz="3200" i="true">
                <a:solidFill>
                  <a:srgbClr val="0F4662"/>
                </a:solidFill>
                <a:latin typeface="Cormorant Garamond Bold Italics"/>
                <a:ea typeface="Cormorant Garamond Bold Italics"/>
                <a:cs typeface="Cormorant Garamond Bold Italics"/>
                <a:sym typeface="Cormorant Garamond Bold Italics"/>
              </a:rPr>
              <a:t>1.3, Mục tiêu - Phạm vi nghiên cứu</a:t>
            </a:r>
          </a:p>
        </p:txBody>
      </p:sp>
    </p:spTree>
  </p:cSld>
  <p:clrMapOvr>
    <a:masterClrMapping/>
  </p:clrMapOvr>
</p:sld>
</file>

<file path=ppt/slides/slide50.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TextBox 2" id="2"/>
          <p:cNvSpPr txBox="true"/>
          <p:nvPr/>
        </p:nvSpPr>
        <p:spPr>
          <a:xfrm rot="0">
            <a:off x="3442710" y="3369664"/>
            <a:ext cx="11402580" cy="3185722"/>
          </a:xfrm>
          <a:prstGeom prst="rect">
            <a:avLst/>
          </a:prstGeom>
        </p:spPr>
        <p:txBody>
          <a:bodyPr anchor="t" rtlCol="false" tIns="0" lIns="0" bIns="0" rIns="0">
            <a:spAutoFit/>
          </a:bodyPr>
          <a:lstStyle/>
          <a:p>
            <a:pPr algn="ctr" marL="0" indent="0" lvl="0">
              <a:lnSpc>
                <a:spcPts val="26009"/>
              </a:lnSpc>
              <a:spcBef>
                <a:spcPct val="0"/>
              </a:spcBef>
            </a:pPr>
            <a:r>
              <a:rPr lang="en-US" b="true" sz="18577" i="true">
                <a:solidFill>
                  <a:srgbClr val="0F4662"/>
                </a:solidFill>
                <a:latin typeface="Cormorant Garamond Bold Italics"/>
                <a:ea typeface="Cormorant Garamond Bold Italics"/>
                <a:cs typeface="Cormorant Garamond Bold Italics"/>
                <a:sym typeface="Cormorant Garamond Bold Italics"/>
              </a:rPr>
              <a:t>Thank you</a:t>
            </a:r>
          </a:p>
        </p:txBody>
      </p:sp>
      <p:sp>
        <p:nvSpPr>
          <p:cNvPr name="AutoShape 3" id="3"/>
          <p:cNvSpPr/>
          <p:nvPr/>
        </p:nvSpPr>
        <p:spPr>
          <a:xfrm>
            <a:off x="5897880" y="2215083"/>
            <a:ext cx="6492240" cy="0"/>
          </a:xfrm>
          <a:prstGeom prst="line">
            <a:avLst/>
          </a:prstGeom>
          <a:ln cap="flat" w="76200">
            <a:solidFill>
              <a:srgbClr val="0F4662"/>
            </a:solidFill>
            <a:prstDash val="solid"/>
            <a:headEnd type="none" len="sm" w="sm"/>
            <a:tailEnd type="none" len="sm" w="sm"/>
          </a:ln>
        </p:spPr>
      </p:sp>
      <p:sp>
        <p:nvSpPr>
          <p:cNvPr name="Freeform 4" id="4"/>
          <p:cNvSpPr/>
          <p:nvPr/>
        </p:nvSpPr>
        <p:spPr>
          <a:xfrm flipH="false" flipV="false" rot="0">
            <a:off x="8304001" y="1116666"/>
            <a:ext cx="1679997" cy="249900"/>
          </a:xfrm>
          <a:custGeom>
            <a:avLst/>
            <a:gdLst/>
            <a:ahLst/>
            <a:cxnLst/>
            <a:rect r="r" b="b" t="t" l="l"/>
            <a:pathLst>
              <a:path h="249900" w="1679997">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a:off x="5897880" y="8159883"/>
            <a:ext cx="6492240" cy="0"/>
          </a:xfrm>
          <a:prstGeom prst="line">
            <a:avLst/>
          </a:prstGeom>
          <a:ln cap="flat" w="76200">
            <a:solidFill>
              <a:srgbClr val="0F4662"/>
            </a:solidFill>
            <a:prstDash val="solid"/>
            <a:headEnd type="none" len="sm" w="sm"/>
            <a:tailEnd type="none" len="sm" w="sm"/>
          </a:ln>
        </p:spPr>
      </p:sp>
      <p:sp>
        <p:nvSpPr>
          <p:cNvPr name="Freeform 6" id="6"/>
          <p:cNvSpPr/>
          <p:nvPr/>
        </p:nvSpPr>
        <p:spPr>
          <a:xfrm flipH="false" flipV="false" rot="0">
            <a:off x="8304001" y="9008400"/>
            <a:ext cx="1679997" cy="249900"/>
          </a:xfrm>
          <a:custGeom>
            <a:avLst/>
            <a:gdLst/>
            <a:ahLst/>
            <a:cxnLst/>
            <a:rect r="r" b="b" t="t" l="l"/>
            <a:pathLst>
              <a:path h="249900" w="1679997">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50</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2852055" y="15849"/>
            <a:ext cx="5429250" cy="10271151"/>
            <a:chOff x="0" y="0"/>
            <a:chExt cx="1429926" cy="2705159"/>
          </a:xfrm>
        </p:grpSpPr>
        <p:sp>
          <p:nvSpPr>
            <p:cNvPr name="Freeform 3" id="3"/>
            <p:cNvSpPr/>
            <p:nvPr/>
          </p:nvSpPr>
          <p:spPr>
            <a:xfrm flipH="false" flipV="false" rot="0">
              <a:off x="0" y="0"/>
              <a:ext cx="1429926" cy="2705159"/>
            </a:xfrm>
            <a:custGeom>
              <a:avLst/>
              <a:gdLst/>
              <a:ahLst/>
              <a:cxnLst/>
              <a:rect r="r" b="b" t="t" l="l"/>
              <a:pathLst>
                <a:path h="2705159" w="1429926">
                  <a:moveTo>
                    <a:pt x="0" y="0"/>
                  </a:moveTo>
                  <a:lnTo>
                    <a:pt x="1429926" y="0"/>
                  </a:lnTo>
                  <a:lnTo>
                    <a:pt x="1429926" y="2705159"/>
                  </a:lnTo>
                  <a:lnTo>
                    <a:pt x="0" y="2705159"/>
                  </a:lnTo>
                  <a:close/>
                </a:path>
              </a:pathLst>
            </a:custGeom>
            <a:solidFill>
              <a:srgbClr val="7994A0"/>
            </a:solidFill>
          </p:spPr>
        </p:sp>
        <p:sp>
          <p:nvSpPr>
            <p:cNvPr name="TextBox 4" id="4"/>
            <p:cNvSpPr txBox="true"/>
            <p:nvPr/>
          </p:nvSpPr>
          <p:spPr>
            <a:xfrm>
              <a:off x="0" y="-47625"/>
              <a:ext cx="1429926" cy="2752784"/>
            </a:xfrm>
            <a:prstGeom prst="rect">
              <a:avLst/>
            </a:prstGeom>
          </p:spPr>
          <p:txBody>
            <a:bodyPr anchor="ctr" rtlCol="false" tIns="50800" lIns="50800" bIns="50800" rIns="50800"/>
            <a:lstStyle/>
            <a:p>
              <a:pPr algn="ctr">
                <a:lnSpc>
                  <a:spcPts val="3693"/>
                </a:lnSpc>
              </a:pPr>
            </a:p>
          </p:txBody>
        </p:sp>
      </p:grpSp>
      <p:grpSp>
        <p:nvGrpSpPr>
          <p:cNvPr name="Group 5" id="5"/>
          <p:cNvGrpSpPr/>
          <p:nvPr/>
        </p:nvGrpSpPr>
        <p:grpSpPr>
          <a:xfrm rot="0">
            <a:off x="12852055" y="2165570"/>
            <a:ext cx="5429250" cy="6911282"/>
            <a:chOff x="0" y="0"/>
            <a:chExt cx="7239000" cy="9215043"/>
          </a:xfrm>
        </p:grpSpPr>
        <p:pic>
          <p:nvPicPr>
            <p:cNvPr name="Picture 6" id="6"/>
            <p:cNvPicPr>
              <a:picLocks noChangeAspect="true"/>
            </p:cNvPicPr>
            <p:nvPr/>
          </p:nvPicPr>
          <p:blipFill>
            <a:blip r:embed="rId3"/>
            <a:srcRect l="0" t="7567" r="0" b="7567"/>
            <a:stretch>
              <a:fillRect/>
            </a:stretch>
          </p:blipFill>
          <p:spPr>
            <a:xfrm flipH="false" flipV="false">
              <a:off x="0" y="0"/>
              <a:ext cx="7239000" cy="9215043"/>
            </a:xfrm>
            <a:prstGeom prst="rect">
              <a:avLst/>
            </a:prstGeom>
          </p:spPr>
        </p:pic>
      </p:grpSp>
      <p:sp>
        <p:nvSpPr>
          <p:cNvPr name="Freeform 7" id="7"/>
          <p:cNvSpPr/>
          <p:nvPr/>
        </p:nvSpPr>
        <p:spPr>
          <a:xfrm flipH="false" flipV="false" rot="0">
            <a:off x="1028700" y="9258300"/>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028700" y="2338024"/>
            <a:ext cx="10663580" cy="6143327"/>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Trong bài toán nhận diện cử chỉ ASL qua hình ảnh, đặc biệt là phân loại các ký tự bảng chữ cái (A-Z) và một số ký hiệu bổ sung như "del" và "space", việc nhận dạng chính xác các hình dạng bàn tay là rất quan trọng. Mỗi ký hiệu có thể có nhiều biến thể nhỏ về góc chụp, ánh sáng, và biểu cảm cá nhân, gây khó khăn cho quá trình phân loại.</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Ngoài ra, một số đặc điểm quan trọng khi nhận diện ảnh ASL bao gồm:</a:t>
            </a:r>
          </a:p>
          <a:p>
            <a:pPr algn="just" marL="1036320" indent="-345440" lvl="2">
              <a:lnSpc>
                <a:spcPts val="4079"/>
              </a:lnSpc>
              <a:buFont typeface="Arial"/>
              <a:buChar char="⚬"/>
            </a:pPr>
            <a:r>
              <a:rPr lang="en-US" sz="2400">
                <a:solidFill>
                  <a:srgbClr val="0F4662"/>
                </a:solidFill>
                <a:latin typeface="Quicksand"/>
                <a:ea typeface="Quicksand"/>
                <a:cs typeface="Quicksand"/>
                <a:sym typeface="Quicksand"/>
              </a:rPr>
              <a:t>Các cử chỉ có thể tương tự nhau về hình dạng nhưng khác biệt ở vị trí các ngón hoặc tư thế.</a:t>
            </a:r>
          </a:p>
          <a:p>
            <a:pPr algn="just" marL="1036320" indent="-345440" lvl="2">
              <a:lnSpc>
                <a:spcPts val="4079"/>
              </a:lnSpc>
              <a:buFont typeface="Arial"/>
              <a:buChar char="⚬"/>
            </a:pPr>
            <a:r>
              <a:rPr lang="en-US" sz="2400">
                <a:solidFill>
                  <a:srgbClr val="0F4662"/>
                </a:solidFill>
                <a:latin typeface="Quicksand"/>
                <a:ea typeface="Quicksand"/>
                <a:cs typeface="Quicksand"/>
                <a:sym typeface="Quicksand"/>
              </a:rPr>
              <a:t>Ảnh bàn tay cần đảm bảo đủ độ nét để mô hình có thể học được các đặc trưng quan trọng.</a:t>
            </a:r>
          </a:p>
          <a:p>
            <a:pPr algn="just" marL="1036320" indent="-345440" lvl="2">
              <a:lnSpc>
                <a:spcPts val="4079"/>
              </a:lnSpc>
              <a:buFont typeface="Arial"/>
              <a:buChar char="⚬"/>
            </a:pPr>
            <a:r>
              <a:rPr lang="en-US" sz="2400">
                <a:solidFill>
                  <a:srgbClr val="0F4662"/>
                </a:solidFill>
                <a:latin typeface="Quicksand"/>
                <a:ea typeface="Quicksand"/>
                <a:cs typeface="Quicksand"/>
                <a:sym typeface="Quicksand"/>
              </a:rPr>
              <a:t>Ảnh thực tế có thể chứa nhiều nhiễu, nền đa dạng, ảnh hưởng đến chất lượng nhận dạng.</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6</a:t>
            </a:r>
          </a:p>
        </p:txBody>
      </p:sp>
      <p:sp>
        <p:nvSpPr>
          <p:cNvPr name="TextBox 10" id="10"/>
          <p:cNvSpPr txBox="true"/>
          <p:nvPr/>
        </p:nvSpPr>
        <p:spPr>
          <a:xfrm rot="0">
            <a:off x="1028700" y="599709"/>
            <a:ext cx="8048163"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2. Tổng quan lý thuyết</a:t>
            </a:r>
          </a:p>
        </p:txBody>
      </p:sp>
      <p:sp>
        <p:nvSpPr>
          <p:cNvPr name="TextBox 11" id="11"/>
          <p:cNvSpPr txBox="true"/>
          <p:nvPr/>
        </p:nvSpPr>
        <p:spPr>
          <a:xfrm rot="0">
            <a:off x="1028700" y="1627749"/>
            <a:ext cx="8048163" cy="537820"/>
          </a:xfrm>
          <a:prstGeom prst="rect">
            <a:avLst/>
          </a:prstGeom>
        </p:spPr>
        <p:txBody>
          <a:bodyPr anchor="t" rtlCol="false" tIns="0" lIns="0" bIns="0" rIns="0">
            <a:spAutoFit/>
          </a:bodyPr>
          <a:lstStyle/>
          <a:p>
            <a:pPr algn="l" marL="0" indent="0" lvl="0">
              <a:lnSpc>
                <a:spcPts val="4480"/>
              </a:lnSpc>
              <a:spcBef>
                <a:spcPct val="0"/>
              </a:spcBef>
            </a:pPr>
            <a:r>
              <a:rPr lang="en-US" b="true" sz="3200" i="true">
                <a:solidFill>
                  <a:srgbClr val="0F4662"/>
                </a:solidFill>
                <a:latin typeface="Cormorant Garamond Bold Italics"/>
                <a:ea typeface="Cormorant Garamond Bold Italics"/>
                <a:cs typeface="Cormorant Garamond Bold Italics"/>
                <a:sym typeface="Cormorant Garamond Bold Italics"/>
              </a:rPr>
              <a:t>2.1. Ngôn ngữ ký hiệu Mỹ (ASL)</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2852055" y="15849"/>
            <a:ext cx="5429250" cy="10271151"/>
            <a:chOff x="0" y="0"/>
            <a:chExt cx="1429926" cy="2705159"/>
          </a:xfrm>
        </p:grpSpPr>
        <p:sp>
          <p:nvSpPr>
            <p:cNvPr name="Freeform 3" id="3"/>
            <p:cNvSpPr/>
            <p:nvPr/>
          </p:nvSpPr>
          <p:spPr>
            <a:xfrm flipH="false" flipV="false" rot="0">
              <a:off x="0" y="0"/>
              <a:ext cx="1429926" cy="2705159"/>
            </a:xfrm>
            <a:custGeom>
              <a:avLst/>
              <a:gdLst/>
              <a:ahLst/>
              <a:cxnLst/>
              <a:rect r="r" b="b" t="t" l="l"/>
              <a:pathLst>
                <a:path h="2705159" w="1429926">
                  <a:moveTo>
                    <a:pt x="0" y="0"/>
                  </a:moveTo>
                  <a:lnTo>
                    <a:pt x="1429926" y="0"/>
                  </a:lnTo>
                  <a:lnTo>
                    <a:pt x="1429926" y="2705159"/>
                  </a:lnTo>
                  <a:lnTo>
                    <a:pt x="0" y="2705159"/>
                  </a:lnTo>
                  <a:close/>
                </a:path>
              </a:pathLst>
            </a:custGeom>
            <a:solidFill>
              <a:srgbClr val="7994A0"/>
            </a:solidFill>
          </p:spPr>
        </p:sp>
        <p:sp>
          <p:nvSpPr>
            <p:cNvPr name="TextBox 4" id="4"/>
            <p:cNvSpPr txBox="true"/>
            <p:nvPr/>
          </p:nvSpPr>
          <p:spPr>
            <a:xfrm>
              <a:off x="0" y="-47625"/>
              <a:ext cx="1429926" cy="2752784"/>
            </a:xfrm>
            <a:prstGeom prst="rect">
              <a:avLst/>
            </a:prstGeom>
          </p:spPr>
          <p:txBody>
            <a:bodyPr anchor="ctr" rtlCol="false" tIns="50800" lIns="50800" bIns="50800" rIns="50800"/>
            <a:lstStyle/>
            <a:p>
              <a:pPr algn="ctr">
                <a:lnSpc>
                  <a:spcPts val="3693"/>
                </a:lnSpc>
              </a:pPr>
            </a:p>
          </p:txBody>
        </p:sp>
      </p:grpSp>
      <p:grpSp>
        <p:nvGrpSpPr>
          <p:cNvPr name="Group 5" id="5"/>
          <p:cNvGrpSpPr/>
          <p:nvPr/>
        </p:nvGrpSpPr>
        <p:grpSpPr>
          <a:xfrm rot="0">
            <a:off x="12858750" y="2461849"/>
            <a:ext cx="5429250" cy="3840251"/>
            <a:chOff x="0" y="0"/>
            <a:chExt cx="7239000" cy="5120335"/>
          </a:xfrm>
        </p:grpSpPr>
        <p:pic>
          <p:nvPicPr>
            <p:cNvPr name="Picture 6" id="6"/>
            <p:cNvPicPr>
              <a:picLocks noChangeAspect="true"/>
            </p:cNvPicPr>
            <p:nvPr/>
          </p:nvPicPr>
          <p:blipFill>
            <a:blip r:embed="rId3"/>
            <a:srcRect l="648" t="0" r="648" b="0"/>
            <a:stretch>
              <a:fillRect/>
            </a:stretch>
          </p:blipFill>
          <p:spPr>
            <a:xfrm flipH="false" flipV="false">
              <a:off x="0" y="0"/>
              <a:ext cx="7239000" cy="5120335"/>
            </a:xfrm>
            <a:prstGeom prst="rect">
              <a:avLst/>
            </a:prstGeom>
          </p:spPr>
        </p:pic>
      </p:grpSp>
      <p:sp>
        <p:nvSpPr>
          <p:cNvPr name="Freeform 7" id="7"/>
          <p:cNvSpPr/>
          <p:nvPr/>
        </p:nvSpPr>
        <p:spPr>
          <a:xfrm flipH="false" flipV="false" rot="0">
            <a:off x="1028700" y="9258300"/>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028700" y="2338024"/>
            <a:ext cx="10663580" cy="5629002"/>
          </a:xfrm>
          <a:prstGeom prst="rect">
            <a:avLst/>
          </a:prstGeom>
        </p:spPr>
        <p:txBody>
          <a:bodyPr anchor="t" rtlCol="false" tIns="0" lIns="0" bIns="0" rIns="0">
            <a:spAutoFit/>
          </a:bodyPr>
          <a:lstStyle/>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Phân loại ảnh là một trong những bài toán nền tảng trong thị giác máy tính, với mục tiêu gán nhãn đúng cho ảnh đầu vào dựa trên nội dung trực quan. Sự phát triển mạnh mẽ của mô hình CNN đã mang lại những bước tiến vượt bậc trong hiệu quả phân loại ảnh. CNN đã chứng minh hiệu quả vượt trội trên các bộ dữ liệu lớn, và trở thành nền tảng cho nhiều kiến trúc hiện đại như VGG, ResNet, EfficientNet.</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Mặc dù CNNs thống trị trong thị giác máy tính trong một thời </a:t>
            </a:r>
            <a:r>
              <a:rPr lang="en-US" sz="2400">
                <a:solidFill>
                  <a:srgbClr val="0F4662"/>
                </a:solidFill>
                <a:latin typeface="Quicksand"/>
                <a:ea typeface="Quicksand"/>
                <a:cs typeface="Quicksand"/>
                <a:sym typeface="Quicksand"/>
              </a:rPr>
              <a:t>gian dài, nhưng sự xuất hiện của mô hình Transformer trong xử lý ngôn ngữ tự nhiên đã mở đường cho những kiến trúc mới trong thị giác. </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Tuy nhiên, các mô hình trên thường khá lớn và phức tạp, dẫn đến việc khó áp dụng cho các hệ thống có phần cứng khiêm tốn.</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7</a:t>
            </a:r>
          </a:p>
        </p:txBody>
      </p:sp>
      <p:sp>
        <p:nvSpPr>
          <p:cNvPr name="TextBox 10" id="10"/>
          <p:cNvSpPr txBox="true"/>
          <p:nvPr/>
        </p:nvSpPr>
        <p:spPr>
          <a:xfrm rot="0">
            <a:off x="1028700" y="599709"/>
            <a:ext cx="8048163"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2. Tổng quan lý thuyết</a:t>
            </a:r>
          </a:p>
        </p:txBody>
      </p:sp>
      <p:sp>
        <p:nvSpPr>
          <p:cNvPr name="TextBox 11" id="11"/>
          <p:cNvSpPr txBox="true"/>
          <p:nvPr/>
        </p:nvSpPr>
        <p:spPr>
          <a:xfrm rot="0">
            <a:off x="1028700" y="1627749"/>
            <a:ext cx="8048163" cy="537820"/>
          </a:xfrm>
          <a:prstGeom prst="rect">
            <a:avLst/>
          </a:prstGeom>
        </p:spPr>
        <p:txBody>
          <a:bodyPr anchor="t" rtlCol="false" tIns="0" lIns="0" bIns="0" rIns="0">
            <a:spAutoFit/>
          </a:bodyPr>
          <a:lstStyle/>
          <a:p>
            <a:pPr algn="l" marL="0" indent="0" lvl="0">
              <a:lnSpc>
                <a:spcPts val="4480"/>
              </a:lnSpc>
              <a:spcBef>
                <a:spcPct val="0"/>
              </a:spcBef>
            </a:pPr>
            <a:r>
              <a:rPr lang="en-US" b="true" sz="3200" i="true">
                <a:solidFill>
                  <a:srgbClr val="0F4662"/>
                </a:solidFill>
                <a:latin typeface="Cormorant Garamond Bold Italics"/>
                <a:ea typeface="Cormorant Garamond Bold Italics"/>
                <a:cs typeface="Cormorant Garamond Bold Italics"/>
                <a:sym typeface="Cormorant Garamond Bold Italics"/>
              </a:rPr>
              <a:t>2.2. Mô hình học sâu trong phân loại ảnh</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2868837" y="15849"/>
            <a:ext cx="5419163" cy="10271151"/>
            <a:chOff x="0" y="0"/>
            <a:chExt cx="1427269" cy="2705159"/>
          </a:xfrm>
        </p:grpSpPr>
        <p:sp>
          <p:nvSpPr>
            <p:cNvPr name="Freeform 3" id="3"/>
            <p:cNvSpPr/>
            <p:nvPr/>
          </p:nvSpPr>
          <p:spPr>
            <a:xfrm flipH="false" flipV="false" rot="0">
              <a:off x="0" y="0"/>
              <a:ext cx="1427269" cy="2705159"/>
            </a:xfrm>
            <a:custGeom>
              <a:avLst/>
              <a:gdLst/>
              <a:ahLst/>
              <a:cxnLst/>
              <a:rect r="r" b="b" t="t" l="l"/>
              <a:pathLst>
                <a:path h="2705159" w="1427269">
                  <a:moveTo>
                    <a:pt x="0" y="0"/>
                  </a:moveTo>
                  <a:lnTo>
                    <a:pt x="1427269" y="0"/>
                  </a:lnTo>
                  <a:lnTo>
                    <a:pt x="1427269" y="2705159"/>
                  </a:lnTo>
                  <a:lnTo>
                    <a:pt x="0" y="2705159"/>
                  </a:lnTo>
                  <a:close/>
                </a:path>
              </a:pathLst>
            </a:custGeom>
            <a:solidFill>
              <a:srgbClr val="7994A0"/>
            </a:solidFill>
          </p:spPr>
        </p:sp>
        <p:sp>
          <p:nvSpPr>
            <p:cNvPr name="TextBox 4" id="4"/>
            <p:cNvSpPr txBox="true"/>
            <p:nvPr/>
          </p:nvSpPr>
          <p:spPr>
            <a:xfrm>
              <a:off x="0" y="-47625"/>
              <a:ext cx="1427269" cy="2752784"/>
            </a:xfrm>
            <a:prstGeom prst="rect">
              <a:avLst/>
            </a:prstGeom>
          </p:spPr>
          <p:txBody>
            <a:bodyPr anchor="ctr" rtlCol="false" tIns="50800" lIns="50800" bIns="50800" rIns="50800"/>
            <a:lstStyle/>
            <a:p>
              <a:pPr algn="ctr">
                <a:lnSpc>
                  <a:spcPts val="3693"/>
                </a:lnSpc>
              </a:pPr>
            </a:p>
          </p:txBody>
        </p:sp>
      </p:grpSp>
      <p:grpSp>
        <p:nvGrpSpPr>
          <p:cNvPr name="Group 5" id="5"/>
          <p:cNvGrpSpPr/>
          <p:nvPr/>
        </p:nvGrpSpPr>
        <p:grpSpPr>
          <a:xfrm rot="0">
            <a:off x="12868837" y="2165570"/>
            <a:ext cx="5419163" cy="5628436"/>
            <a:chOff x="0" y="0"/>
            <a:chExt cx="7225551" cy="7504581"/>
          </a:xfrm>
        </p:grpSpPr>
        <p:pic>
          <p:nvPicPr>
            <p:cNvPr name="Picture 6" id="6"/>
            <p:cNvPicPr>
              <a:picLocks noChangeAspect="true"/>
            </p:cNvPicPr>
            <p:nvPr/>
          </p:nvPicPr>
          <p:blipFill>
            <a:blip r:embed="rId3"/>
            <a:srcRect l="24545" t="0" r="24545" b="0"/>
            <a:stretch>
              <a:fillRect/>
            </a:stretch>
          </p:blipFill>
          <p:spPr>
            <a:xfrm flipH="false" flipV="false">
              <a:off x="0" y="0"/>
              <a:ext cx="7225551" cy="7504581"/>
            </a:xfrm>
            <a:prstGeom prst="rect">
              <a:avLst/>
            </a:prstGeom>
          </p:spPr>
        </p:pic>
      </p:grpSp>
      <p:sp>
        <p:nvSpPr>
          <p:cNvPr name="Freeform 7" id="7"/>
          <p:cNvSpPr/>
          <p:nvPr/>
        </p:nvSpPr>
        <p:spPr>
          <a:xfrm flipH="false" flipV="false" rot="0">
            <a:off x="1028700" y="9258300"/>
            <a:ext cx="1905000" cy="283369"/>
          </a:xfrm>
          <a:custGeom>
            <a:avLst/>
            <a:gdLst/>
            <a:ahLst/>
            <a:cxnLst/>
            <a:rect r="r" b="b" t="t" l="l"/>
            <a:pathLst>
              <a:path h="283369" w="1905000">
                <a:moveTo>
                  <a:pt x="0" y="0"/>
                </a:moveTo>
                <a:lnTo>
                  <a:pt x="1905000" y="0"/>
                </a:lnTo>
                <a:lnTo>
                  <a:pt x="1905000" y="283369"/>
                </a:lnTo>
                <a:lnTo>
                  <a:pt x="0" y="2833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028700" y="2310250"/>
            <a:ext cx="11284499" cy="4086026"/>
          </a:xfrm>
          <a:prstGeom prst="rect">
            <a:avLst/>
          </a:prstGeom>
        </p:spPr>
        <p:txBody>
          <a:bodyPr anchor="t" rtlCol="false" tIns="0" lIns="0" bIns="0" rIns="0">
            <a:spAutoFit/>
          </a:bodyPr>
          <a:lstStyle/>
          <a:p>
            <a:pPr algn="just">
              <a:lnSpc>
                <a:spcPts val="4079"/>
              </a:lnSpc>
            </a:pPr>
            <a:r>
              <a:rPr lang="en-US" sz="2400">
                <a:solidFill>
                  <a:srgbClr val="0F4662"/>
                </a:solidFill>
                <a:latin typeface="Quicksand"/>
                <a:ea typeface="Quicksand"/>
                <a:cs typeface="Quicksand"/>
                <a:sym typeface="Quicksand"/>
              </a:rPr>
              <a:t>MobileNet là dòng kiến trúc CNN được thiết kế với tiêu chí nhẹ, nhanh và hiệu quả,phù hợp cho các thiết bị di động và nhúng. Các phiên bản kế tiếp của MobileNet liên tục cải tiến về hiệu suất tính toán, độ chính xác, cũng như khả năng tối ưu hóa trên phần cứng thực tế. với sự khác nhau chủ yếu sau:</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MobileNetV1 – Depthwise </a:t>
            </a:r>
            <a:r>
              <a:rPr lang="en-US" sz="2400">
                <a:solidFill>
                  <a:srgbClr val="0F4662"/>
                </a:solidFill>
                <a:latin typeface="Quicksand"/>
                <a:ea typeface="Quicksand"/>
                <a:cs typeface="Quicksand"/>
                <a:sym typeface="Quicksand"/>
              </a:rPr>
              <a:t>Separable Convolution (đã được học trên lớp).</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MobileNetV2 – Inverted Residual và Linear Bottleneck</a:t>
            </a:r>
          </a:p>
          <a:p>
            <a:pPr algn="just" marL="518160" indent="-259080" lvl="1">
              <a:lnSpc>
                <a:spcPts val="4079"/>
              </a:lnSpc>
              <a:buFont typeface="Arial"/>
              <a:buChar char="•"/>
            </a:pPr>
            <a:r>
              <a:rPr lang="en-US" sz="2400">
                <a:solidFill>
                  <a:srgbClr val="0F4662"/>
                </a:solidFill>
                <a:latin typeface="Quicksand"/>
                <a:ea typeface="Quicksand"/>
                <a:cs typeface="Quicksand"/>
                <a:sym typeface="Quicksand"/>
              </a:rPr>
              <a:t>MobileNetV3 – NAS, Swish và SE block</a:t>
            </a:r>
          </a:p>
          <a:p>
            <a:pPr algn="just" marL="518160" indent="-259080" lvl="1">
              <a:lnSpc>
                <a:spcPts val="4079"/>
              </a:lnSpc>
              <a:buFont typeface="Arial"/>
              <a:buChar char="•"/>
            </a:pPr>
            <a:r>
              <a:rPr lang="en-US" sz="2400" strike="noStrike" u="none">
                <a:solidFill>
                  <a:srgbClr val="0F4662"/>
                </a:solidFill>
                <a:latin typeface="Quicksand"/>
                <a:ea typeface="Quicksand"/>
                <a:cs typeface="Quicksand"/>
                <a:sym typeface="Quicksand"/>
              </a:rPr>
              <a:t>MobileNetV4 – Universal Inverted Bottlenecks</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8</a:t>
            </a:r>
          </a:p>
        </p:txBody>
      </p:sp>
      <p:sp>
        <p:nvSpPr>
          <p:cNvPr name="TextBox 10" id="10"/>
          <p:cNvSpPr txBox="true"/>
          <p:nvPr/>
        </p:nvSpPr>
        <p:spPr>
          <a:xfrm rot="0">
            <a:off x="1028700" y="599709"/>
            <a:ext cx="8048163"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2. Tổng quan lý thuyết</a:t>
            </a:r>
          </a:p>
        </p:txBody>
      </p:sp>
      <p:sp>
        <p:nvSpPr>
          <p:cNvPr name="TextBox 11" id="11"/>
          <p:cNvSpPr txBox="true"/>
          <p:nvPr/>
        </p:nvSpPr>
        <p:spPr>
          <a:xfrm rot="0">
            <a:off x="1028700" y="1627749"/>
            <a:ext cx="8048163" cy="537820"/>
          </a:xfrm>
          <a:prstGeom prst="rect">
            <a:avLst/>
          </a:prstGeom>
        </p:spPr>
        <p:txBody>
          <a:bodyPr anchor="t" rtlCol="false" tIns="0" lIns="0" bIns="0" rIns="0">
            <a:spAutoFit/>
          </a:bodyPr>
          <a:lstStyle/>
          <a:p>
            <a:pPr algn="l" marL="0" indent="0" lvl="0">
              <a:lnSpc>
                <a:spcPts val="4480"/>
              </a:lnSpc>
              <a:spcBef>
                <a:spcPct val="0"/>
              </a:spcBef>
            </a:pPr>
            <a:r>
              <a:rPr lang="en-US" b="true" sz="3200" i="true">
                <a:solidFill>
                  <a:srgbClr val="0F4662"/>
                </a:solidFill>
                <a:latin typeface="Cormorant Garamond Bold Italics"/>
                <a:ea typeface="Cormorant Garamond Bold Italics"/>
                <a:cs typeface="Cormorant Garamond Bold Italics"/>
                <a:sym typeface="Cormorant Garamond Bold Italics"/>
              </a:rPr>
              <a:t>2.3. Kiến trúc MobileNet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AutoShape 2" id="2"/>
          <p:cNvSpPr/>
          <p:nvPr/>
        </p:nvSpPr>
        <p:spPr>
          <a:xfrm>
            <a:off x="1024384" y="9286875"/>
            <a:ext cx="4344915" cy="0"/>
          </a:xfrm>
          <a:prstGeom prst="line">
            <a:avLst/>
          </a:prstGeom>
          <a:ln cap="flat" w="57150">
            <a:solidFill>
              <a:srgbClr val="7994A0"/>
            </a:solidFill>
            <a:prstDash val="solid"/>
            <a:headEnd type="none" len="sm" w="sm"/>
            <a:tailEnd type="none" len="sm" w="sm"/>
          </a:ln>
        </p:spPr>
      </p:sp>
      <p:sp>
        <p:nvSpPr>
          <p:cNvPr name="Freeform 3" id="3"/>
          <p:cNvSpPr/>
          <p:nvPr/>
        </p:nvSpPr>
        <p:spPr>
          <a:xfrm flipH="false" flipV="false" rot="0">
            <a:off x="15579303" y="714009"/>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4384" y="9529723"/>
            <a:ext cx="1679997" cy="249900"/>
          </a:xfrm>
          <a:custGeom>
            <a:avLst/>
            <a:gdLst/>
            <a:ahLst/>
            <a:cxnLst/>
            <a:rect r="r" b="b" t="t" l="l"/>
            <a:pathLst>
              <a:path h="249900" w="1679997">
                <a:moveTo>
                  <a:pt x="0" y="0"/>
                </a:moveTo>
                <a:lnTo>
                  <a:pt x="1679997" y="0"/>
                </a:lnTo>
                <a:lnTo>
                  <a:pt x="1679997" y="249900"/>
                </a:lnTo>
                <a:lnTo>
                  <a:pt x="0" y="2499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9144000" y="1639052"/>
            <a:ext cx="8499552" cy="7008896"/>
          </a:xfrm>
          <a:custGeom>
            <a:avLst/>
            <a:gdLst/>
            <a:ahLst/>
            <a:cxnLst/>
            <a:rect r="r" b="b" t="t" l="l"/>
            <a:pathLst>
              <a:path h="7008896" w="8499552">
                <a:moveTo>
                  <a:pt x="0" y="0"/>
                </a:moveTo>
                <a:lnTo>
                  <a:pt x="8499552" y="0"/>
                </a:lnTo>
                <a:lnTo>
                  <a:pt x="8499552" y="7008896"/>
                </a:lnTo>
                <a:lnTo>
                  <a:pt x="0" y="7008896"/>
                </a:lnTo>
                <a:lnTo>
                  <a:pt x="0" y="0"/>
                </a:lnTo>
                <a:close/>
              </a:path>
            </a:pathLst>
          </a:custGeom>
          <a:blipFill>
            <a:blip r:embed="rId5"/>
            <a:stretch>
              <a:fillRect l="0" t="0" r="0" b="0"/>
            </a:stretch>
          </a:blipFill>
        </p:spPr>
      </p:sp>
      <p:sp>
        <p:nvSpPr>
          <p:cNvPr name="TextBox 6" id="6"/>
          <p:cNvSpPr txBox="true"/>
          <p:nvPr/>
        </p:nvSpPr>
        <p:spPr>
          <a:xfrm rot="0">
            <a:off x="1024384" y="599709"/>
            <a:ext cx="14072064" cy="1085190"/>
          </a:xfrm>
          <a:prstGeom prst="rect">
            <a:avLst/>
          </a:prstGeom>
        </p:spPr>
        <p:txBody>
          <a:bodyPr anchor="t" rtlCol="false" tIns="0" lIns="0" bIns="0" rIns="0">
            <a:spAutoFit/>
          </a:bodyPr>
          <a:lstStyle/>
          <a:p>
            <a:pPr algn="l" marL="0" indent="0" lvl="0">
              <a:lnSpc>
                <a:spcPts val="8959"/>
              </a:lnSpc>
              <a:spcBef>
                <a:spcPct val="0"/>
              </a:spcBef>
            </a:pPr>
            <a:r>
              <a:rPr lang="en-US" b="true" sz="6399" i="true">
                <a:solidFill>
                  <a:srgbClr val="0F4662"/>
                </a:solidFill>
                <a:latin typeface="Cormorant Garamond Bold Italics"/>
                <a:ea typeface="Cormorant Garamond Bold Italics"/>
                <a:cs typeface="Cormorant Garamond Bold Italics"/>
                <a:sym typeface="Cormorant Garamond Bold Italics"/>
              </a:rPr>
              <a:t>2.3. Kiến trúc MobileNet</a:t>
            </a:r>
          </a:p>
        </p:txBody>
      </p:sp>
      <p:sp>
        <p:nvSpPr>
          <p:cNvPr name="TextBox 7" id="7"/>
          <p:cNvSpPr txBox="true"/>
          <p:nvPr/>
        </p:nvSpPr>
        <p:spPr>
          <a:xfrm rot="0">
            <a:off x="1024384" y="2526356"/>
            <a:ext cx="7532260" cy="2929716"/>
          </a:xfrm>
          <a:prstGeom prst="rect">
            <a:avLst/>
          </a:prstGeom>
        </p:spPr>
        <p:txBody>
          <a:bodyPr anchor="t" rtlCol="false" tIns="0" lIns="0" bIns="0" rIns="0">
            <a:spAutoFit/>
          </a:bodyPr>
          <a:lstStyle/>
          <a:p>
            <a:pPr algn="just" marL="518160" indent="-259080" lvl="1">
              <a:lnSpc>
                <a:spcPts val="3359"/>
              </a:lnSpc>
              <a:spcBef>
                <a:spcPct val="0"/>
              </a:spcBef>
              <a:buFont typeface="Arial"/>
              <a:buChar char="•"/>
            </a:pPr>
            <a:r>
              <a:rPr lang="en-US" sz="2400">
                <a:solidFill>
                  <a:srgbClr val="0F4662"/>
                </a:solidFill>
                <a:latin typeface="Quicksand"/>
                <a:ea typeface="Quicksand"/>
                <a:cs typeface="Quicksand"/>
                <a:sym typeface="Quicksand"/>
              </a:rPr>
              <a:t>MobileNetV2 giới thiệu Inverted Residual Blocks: tăng chiều trước (expansion), áp dụng depthwise convolution, rồi giảm chiều (projection).</a:t>
            </a:r>
          </a:p>
          <a:p>
            <a:pPr algn="just" marL="518160" indent="-259080" lvl="1">
              <a:lnSpc>
                <a:spcPts val="3359"/>
              </a:lnSpc>
              <a:spcBef>
                <a:spcPct val="0"/>
              </a:spcBef>
              <a:buFont typeface="Arial"/>
              <a:buChar char="•"/>
            </a:pPr>
            <a:r>
              <a:rPr lang="en-US" sz="2400" strike="noStrike" u="none">
                <a:solidFill>
                  <a:srgbClr val="0F4662"/>
                </a:solidFill>
                <a:latin typeface="Quicksand"/>
                <a:ea typeface="Quicksand"/>
                <a:cs typeface="Quicksand"/>
                <a:sym typeface="Quicksand"/>
              </a:rPr>
              <a:t>Sử dụng kết nối tắt (skip connection) giữa đầu vào và đầu ra khi số kênh khớp nhau.</a:t>
            </a:r>
          </a:p>
          <a:p>
            <a:pPr algn="just" marL="518160" indent="-259080" lvl="1">
              <a:lnSpc>
                <a:spcPts val="3359"/>
              </a:lnSpc>
              <a:spcBef>
                <a:spcPct val="0"/>
              </a:spcBef>
              <a:buFont typeface="Arial"/>
              <a:buChar char="•"/>
            </a:pPr>
            <a:r>
              <a:rPr lang="en-US" sz="2400" strike="noStrike" u="none">
                <a:solidFill>
                  <a:srgbClr val="0F4662"/>
                </a:solidFill>
                <a:latin typeface="Quicksand"/>
                <a:ea typeface="Quicksand"/>
                <a:cs typeface="Quicksand"/>
                <a:sym typeface="Quicksand"/>
              </a:rPr>
              <a:t>Loại bỏ ReLU ở đầu ra của khối bottleneck (projection layer).</a:t>
            </a:r>
          </a:p>
        </p:txBody>
      </p:sp>
      <p:sp>
        <p:nvSpPr>
          <p:cNvPr name="TextBox 8" id="8"/>
          <p:cNvSpPr txBox="true"/>
          <p:nvPr/>
        </p:nvSpPr>
        <p:spPr>
          <a:xfrm rot="0">
            <a:off x="1033167" y="1854526"/>
            <a:ext cx="5348229" cy="490905"/>
          </a:xfrm>
          <a:prstGeom prst="rect">
            <a:avLst/>
          </a:prstGeom>
        </p:spPr>
        <p:txBody>
          <a:bodyPr anchor="t" rtlCol="false" tIns="0" lIns="0" bIns="0" rIns="0">
            <a:spAutoFit/>
          </a:bodyPr>
          <a:lstStyle/>
          <a:p>
            <a:pPr algn="l" marL="0" indent="0" lvl="0">
              <a:lnSpc>
                <a:spcPts val="3919"/>
              </a:lnSpc>
              <a:spcBef>
                <a:spcPct val="0"/>
              </a:spcBef>
            </a:pPr>
            <a:r>
              <a:rPr lang="en-US" b="true" sz="2799">
                <a:solidFill>
                  <a:srgbClr val="0F4662"/>
                </a:solidFill>
                <a:latin typeface="Quicksand Bold"/>
                <a:ea typeface="Quicksand Bold"/>
                <a:cs typeface="Quicksand Bold"/>
                <a:sym typeface="Quicksand Bold"/>
              </a:rPr>
              <a:t>2.3.1. MobileNet V2</a:t>
            </a:r>
          </a:p>
        </p:txBody>
      </p:sp>
      <p:sp>
        <p:nvSpPr>
          <p:cNvPr name="TextBox 9" id="9"/>
          <p:cNvSpPr txBox="true"/>
          <p:nvPr/>
        </p:nvSpPr>
        <p:spPr>
          <a:xfrm rot="0">
            <a:off x="9714574" y="2995272"/>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input</a:t>
            </a:r>
          </a:p>
        </p:txBody>
      </p:sp>
      <p:sp>
        <p:nvSpPr>
          <p:cNvPr name="TextBox 10" id="10"/>
          <p:cNvSpPr txBox="true"/>
          <p:nvPr/>
        </p:nvSpPr>
        <p:spPr>
          <a:xfrm rot="0">
            <a:off x="9714574" y="7424691"/>
            <a:ext cx="947836" cy="405740"/>
          </a:xfrm>
          <a:prstGeom prst="rect">
            <a:avLst/>
          </a:prstGeom>
        </p:spPr>
        <p:txBody>
          <a:bodyPr anchor="t" rtlCol="false" tIns="0" lIns="0" bIns="0" rIns="0">
            <a:spAutoFit/>
          </a:bodyPr>
          <a:lstStyle/>
          <a:p>
            <a:pPr algn="ctr">
              <a:lnSpc>
                <a:spcPts val="3359"/>
              </a:lnSpc>
              <a:spcBef>
                <a:spcPct val="0"/>
              </a:spcBef>
            </a:pPr>
            <a:r>
              <a:rPr lang="en-US" b="true" sz="2400" i="true">
                <a:solidFill>
                  <a:srgbClr val="0F4662"/>
                </a:solidFill>
                <a:latin typeface="Cormorant Garamond Bold Italics"/>
                <a:ea typeface="Cormorant Garamond Bold Italics"/>
                <a:cs typeface="Cormorant Garamond Bold Italics"/>
                <a:sym typeface="Cormorant Garamond Bold Italics"/>
              </a:rPr>
              <a:t>output</a:t>
            </a:r>
          </a:p>
        </p:txBody>
      </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F4662"/>
                </a:solidFill>
                <a:latin typeface="Canva Sans"/>
                <a:ea typeface="Canva Sans"/>
                <a:cs typeface="Canva Sans"/>
                <a:sym typeface="Canva Sans"/>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DAGmlcMKi2E</dc:identifier>
  <dcterms:modified xsi:type="dcterms:W3CDTF">2011-08-01T06:04:30Z</dcterms:modified>
  <cp:revision>1</cp:revision>
  <dc:title>CS431 - HandSign</dc:title>
</cp:coreProperties>
</file>

<file path=docProps/thumbnail.jpeg>
</file>